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433" r:id="rId2"/>
    <p:sldId id="387" r:id="rId3"/>
    <p:sldId id="417" r:id="rId4"/>
    <p:sldId id="418" r:id="rId5"/>
    <p:sldId id="432" r:id="rId6"/>
    <p:sldId id="393" r:id="rId7"/>
    <p:sldId id="420" r:id="rId8"/>
    <p:sldId id="428" r:id="rId9"/>
    <p:sldId id="386" r:id="rId10"/>
    <p:sldId id="395" r:id="rId11"/>
    <p:sldId id="425" r:id="rId12"/>
    <p:sldId id="388" r:id="rId13"/>
    <p:sldId id="426" r:id="rId14"/>
    <p:sldId id="391" r:id="rId15"/>
    <p:sldId id="389" r:id="rId16"/>
    <p:sldId id="429" r:id="rId17"/>
    <p:sldId id="402" r:id="rId18"/>
    <p:sldId id="390" r:id="rId19"/>
    <p:sldId id="407" r:id="rId20"/>
    <p:sldId id="401" r:id="rId21"/>
    <p:sldId id="392" r:id="rId22"/>
    <p:sldId id="431" r:id="rId23"/>
    <p:sldId id="399" r:id="rId24"/>
    <p:sldId id="398" r:id="rId25"/>
    <p:sldId id="427" r:id="rId26"/>
    <p:sldId id="405" r:id="rId27"/>
    <p:sldId id="406" r:id="rId28"/>
    <p:sldId id="411" r:id="rId29"/>
    <p:sldId id="435" r:id="rId30"/>
    <p:sldId id="408" r:id="rId31"/>
    <p:sldId id="412" r:id="rId32"/>
    <p:sldId id="409" r:id="rId33"/>
    <p:sldId id="413" r:id="rId34"/>
    <p:sldId id="436" r:id="rId35"/>
    <p:sldId id="415" r:id="rId36"/>
    <p:sldId id="438" r:id="rId37"/>
    <p:sldId id="430" r:id="rId38"/>
    <p:sldId id="394" r:id="rId39"/>
    <p:sldId id="416" r:id="rId40"/>
    <p:sldId id="437" r:id="rId41"/>
    <p:sldId id="434" r:id="rId42"/>
  </p:sldIdLst>
  <p:sldSz cx="9144000" cy="5143500" type="screen16x9"/>
  <p:notesSz cx="6797675" cy="9928225"/>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tka Šamarinec" initials="VŠ"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316" autoAdjust="0"/>
  </p:normalViewPr>
  <p:slideViewPr>
    <p:cSldViewPr>
      <p:cViewPr varScale="1">
        <p:scale>
          <a:sx n="112" d="100"/>
          <a:sy n="112" d="100"/>
        </p:scale>
        <p:origin x="780" y="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36EF78-22EB-41FB-B565-F623D6C41D5E}"/>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hr-HR"/>
          </a:p>
        </p:txBody>
      </p:sp>
      <p:sp>
        <p:nvSpPr>
          <p:cNvPr id="3" name="Date Placeholder 2">
            <a:extLst>
              <a:ext uri="{FF2B5EF4-FFF2-40B4-BE49-F238E27FC236}">
                <a16:creationId xmlns:a16="http://schemas.microsoft.com/office/drawing/2014/main" id="{731CD3E9-7603-45B4-AAE0-F92D967F730C}"/>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7B2BF72-918D-48B9-A0A9-B2D825857C77}" type="datetimeFigureOut">
              <a:rPr lang="hr-HR" smtClean="0"/>
              <a:t>1.7.2020.</a:t>
            </a:fld>
            <a:endParaRPr lang="hr-HR"/>
          </a:p>
        </p:txBody>
      </p:sp>
      <p:sp>
        <p:nvSpPr>
          <p:cNvPr id="4" name="Footer Placeholder 3">
            <a:extLst>
              <a:ext uri="{FF2B5EF4-FFF2-40B4-BE49-F238E27FC236}">
                <a16:creationId xmlns:a16="http://schemas.microsoft.com/office/drawing/2014/main" id="{C8D67A3D-26B9-4831-ACBD-0126558719C7}"/>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a:extLst>
              <a:ext uri="{FF2B5EF4-FFF2-40B4-BE49-F238E27FC236}">
                <a16:creationId xmlns:a16="http://schemas.microsoft.com/office/drawing/2014/main" id="{0BEB21E6-4F72-46D1-A924-AFA1CEE7D6B9}"/>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9BC8130-6036-4406-A7A4-4551F15E7A1E}" type="slidenum">
              <a:rPr lang="hr-HR" smtClean="0"/>
              <a:t>‹#›</a:t>
            </a:fld>
            <a:endParaRPr lang="hr-HR"/>
          </a:p>
        </p:txBody>
      </p:sp>
    </p:spTree>
    <p:extLst>
      <p:ext uri="{BB962C8B-B14F-4D97-AF65-F5344CB8AC3E}">
        <p14:creationId xmlns:p14="http://schemas.microsoft.com/office/powerpoint/2010/main" val="4013944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4C20F4-29B9-49C8-B9C5-B9134147B0E7}" type="datetimeFigureOut">
              <a:rPr lang="en-US" smtClean="0"/>
              <a:t>7/1/2020</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F4668029-8F8E-4B99-96FD-3FFD4DD8BA68}" type="slidenum">
              <a:rPr lang="en-US" smtClean="0"/>
              <a:t>‹#›</a:t>
            </a:fld>
            <a:endParaRPr lang="en-US"/>
          </a:p>
        </p:txBody>
      </p:sp>
    </p:spTree>
    <p:extLst>
      <p:ext uri="{BB962C8B-B14F-4D97-AF65-F5344CB8AC3E}">
        <p14:creationId xmlns:p14="http://schemas.microsoft.com/office/powerpoint/2010/main" val="55053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a:t>
            </a:fld>
            <a:endParaRPr lang="en-US" dirty="0"/>
          </a:p>
        </p:txBody>
      </p:sp>
    </p:spTree>
    <p:extLst>
      <p:ext uri="{BB962C8B-B14F-4D97-AF65-F5344CB8AC3E}">
        <p14:creationId xmlns:p14="http://schemas.microsoft.com/office/powerpoint/2010/main" val="25497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10</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11</a:t>
            </a:fld>
            <a:endParaRPr lang="en-US" dirty="0"/>
          </a:p>
        </p:txBody>
      </p:sp>
    </p:spTree>
    <p:extLst>
      <p:ext uri="{BB962C8B-B14F-4D97-AF65-F5344CB8AC3E}">
        <p14:creationId xmlns:p14="http://schemas.microsoft.com/office/powerpoint/2010/main" val="367545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12</a:t>
            </a:fld>
            <a:endParaRPr lang="en-US" dirty="0"/>
          </a:p>
        </p:txBody>
      </p:sp>
    </p:spTree>
    <p:extLst>
      <p:ext uri="{BB962C8B-B14F-4D97-AF65-F5344CB8AC3E}">
        <p14:creationId xmlns:p14="http://schemas.microsoft.com/office/powerpoint/2010/main" val="2551603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13</a:t>
            </a:fld>
            <a:endParaRPr lang="en-US" dirty="0"/>
          </a:p>
        </p:txBody>
      </p:sp>
    </p:spTree>
    <p:extLst>
      <p:ext uri="{BB962C8B-B14F-4D97-AF65-F5344CB8AC3E}">
        <p14:creationId xmlns:p14="http://schemas.microsoft.com/office/powerpoint/2010/main" val="295809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14</a:t>
            </a:fld>
            <a:endParaRPr lang="en-US" dirty="0"/>
          </a:p>
        </p:txBody>
      </p:sp>
    </p:spTree>
    <p:extLst>
      <p:ext uri="{BB962C8B-B14F-4D97-AF65-F5344CB8AC3E}">
        <p14:creationId xmlns:p14="http://schemas.microsoft.com/office/powerpoint/2010/main" val="167559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15</a:t>
            </a:fld>
            <a:endParaRPr lang="en-US" dirty="0"/>
          </a:p>
        </p:txBody>
      </p:sp>
    </p:spTree>
    <p:extLst>
      <p:ext uri="{BB962C8B-B14F-4D97-AF65-F5344CB8AC3E}">
        <p14:creationId xmlns:p14="http://schemas.microsoft.com/office/powerpoint/2010/main" val="102864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16</a:t>
            </a:fld>
            <a:endParaRPr lang="en-US" dirty="0"/>
          </a:p>
        </p:txBody>
      </p:sp>
    </p:spTree>
    <p:extLst>
      <p:ext uri="{BB962C8B-B14F-4D97-AF65-F5344CB8AC3E}">
        <p14:creationId xmlns:p14="http://schemas.microsoft.com/office/powerpoint/2010/main" val="3377752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17</a:t>
            </a:fld>
            <a:endParaRPr lang="en-US" dirty="0"/>
          </a:p>
        </p:txBody>
      </p:sp>
    </p:spTree>
    <p:extLst>
      <p:ext uri="{BB962C8B-B14F-4D97-AF65-F5344CB8AC3E}">
        <p14:creationId xmlns:p14="http://schemas.microsoft.com/office/powerpoint/2010/main" val="10286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18</a:t>
            </a:fld>
            <a:endParaRPr lang="en-US" dirty="0"/>
          </a:p>
        </p:txBody>
      </p:sp>
    </p:spTree>
    <p:extLst>
      <p:ext uri="{BB962C8B-B14F-4D97-AF65-F5344CB8AC3E}">
        <p14:creationId xmlns:p14="http://schemas.microsoft.com/office/powerpoint/2010/main" val="1007331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19</a:t>
            </a:fld>
            <a:endParaRPr lang="en-US" dirty="0"/>
          </a:p>
        </p:txBody>
      </p:sp>
    </p:spTree>
    <p:extLst>
      <p:ext uri="{BB962C8B-B14F-4D97-AF65-F5344CB8AC3E}">
        <p14:creationId xmlns:p14="http://schemas.microsoft.com/office/powerpoint/2010/main" val="10286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a:t>
            </a:fld>
            <a:endParaRPr lang="en-US" dirty="0"/>
          </a:p>
        </p:txBody>
      </p:sp>
    </p:spTree>
    <p:extLst>
      <p:ext uri="{BB962C8B-B14F-4D97-AF65-F5344CB8AC3E}">
        <p14:creationId xmlns:p14="http://schemas.microsoft.com/office/powerpoint/2010/main" val="2662503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20</a:t>
            </a:fld>
            <a:endParaRPr lang="en-US" dirty="0"/>
          </a:p>
        </p:txBody>
      </p:sp>
    </p:spTree>
    <p:extLst>
      <p:ext uri="{BB962C8B-B14F-4D97-AF65-F5344CB8AC3E}">
        <p14:creationId xmlns:p14="http://schemas.microsoft.com/office/powerpoint/2010/main" val="100733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21</a:t>
            </a:fld>
            <a:endParaRPr lang="en-US" dirty="0"/>
          </a:p>
        </p:txBody>
      </p:sp>
    </p:spTree>
    <p:extLst>
      <p:ext uri="{BB962C8B-B14F-4D97-AF65-F5344CB8AC3E}">
        <p14:creationId xmlns:p14="http://schemas.microsoft.com/office/powerpoint/2010/main" val="143221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22</a:t>
            </a:fld>
            <a:endParaRPr lang="en-US" dirty="0"/>
          </a:p>
        </p:txBody>
      </p:sp>
    </p:spTree>
    <p:extLst>
      <p:ext uri="{BB962C8B-B14F-4D97-AF65-F5344CB8AC3E}">
        <p14:creationId xmlns:p14="http://schemas.microsoft.com/office/powerpoint/2010/main" val="3564811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23</a:t>
            </a:fld>
            <a:endParaRPr lang="en-US" dirty="0"/>
          </a:p>
        </p:txBody>
      </p:sp>
    </p:spTree>
    <p:extLst>
      <p:ext uri="{BB962C8B-B14F-4D97-AF65-F5344CB8AC3E}">
        <p14:creationId xmlns:p14="http://schemas.microsoft.com/office/powerpoint/2010/main" val="1432214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24</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25</a:t>
            </a:fld>
            <a:endParaRPr lang="en-US" dirty="0"/>
          </a:p>
        </p:txBody>
      </p:sp>
    </p:spTree>
    <p:extLst>
      <p:ext uri="{BB962C8B-B14F-4D97-AF65-F5344CB8AC3E}">
        <p14:creationId xmlns:p14="http://schemas.microsoft.com/office/powerpoint/2010/main" val="3332203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26</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27</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28</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29</a:t>
            </a:fld>
            <a:endParaRPr lang="en-US" dirty="0"/>
          </a:p>
        </p:txBody>
      </p:sp>
    </p:spTree>
    <p:extLst>
      <p:ext uri="{BB962C8B-B14F-4D97-AF65-F5344CB8AC3E}">
        <p14:creationId xmlns:p14="http://schemas.microsoft.com/office/powerpoint/2010/main" val="362606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a:t>
            </a:fld>
            <a:endParaRPr lang="en-US" dirty="0"/>
          </a:p>
        </p:txBody>
      </p:sp>
    </p:spTree>
    <p:extLst>
      <p:ext uri="{BB962C8B-B14F-4D97-AF65-F5344CB8AC3E}">
        <p14:creationId xmlns:p14="http://schemas.microsoft.com/office/powerpoint/2010/main" val="2662503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30</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31</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32</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33</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34</a:t>
            </a:fld>
            <a:endParaRPr lang="en-US" dirty="0"/>
          </a:p>
        </p:txBody>
      </p:sp>
    </p:spTree>
    <p:extLst>
      <p:ext uri="{BB962C8B-B14F-4D97-AF65-F5344CB8AC3E}">
        <p14:creationId xmlns:p14="http://schemas.microsoft.com/office/powerpoint/2010/main" val="2661492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35</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36</a:t>
            </a:fld>
            <a:endParaRPr lang="en-US" dirty="0"/>
          </a:p>
        </p:txBody>
      </p:sp>
    </p:spTree>
    <p:extLst>
      <p:ext uri="{BB962C8B-B14F-4D97-AF65-F5344CB8AC3E}">
        <p14:creationId xmlns:p14="http://schemas.microsoft.com/office/powerpoint/2010/main" val="3246181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37</a:t>
            </a:fld>
            <a:endParaRPr lang="en-US" dirty="0"/>
          </a:p>
        </p:txBody>
      </p:sp>
    </p:spTree>
    <p:extLst>
      <p:ext uri="{BB962C8B-B14F-4D97-AF65-F5344CB8AC3E}">
        <p14:creationId xmlns:p14="http://schemas.microsoft.com/office/powerpoint/2010/main" val="705114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38</a:t>
            </a:fld>
            <a:endParaRPr lang="en-US" dirty="0"/>
          </a:p>
        </p:txBody>
      </p:sp>
    </p:spTree>
    <p:extLst>
      <p:ext uri="{BB962C8B-B14F-4D97-AF65-F5344CB8AC3E}">
        <p14:creationId xmlns:p14="http://schemas.microsoft.com/office/powerpoint/2010/main" val="1432214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39</a:t>
            </a:fld>
            <a:endParaRPr lang="en-US" dirty="0"/>
          </a:p>
        </p:txBody>
      </p:sp>
    </p:spTree>
    <p:extLst>
      <p:ext uri="{BB962C8B-B14F-4D97-AF65-F5344CB8AC3E}">
        <p14:creationId xmlns:p14="http://schemas.microsoft.com/office/powerpoint/2010/main" val="143221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4</a:t>
            </a:fld>
            <a:endParaRPr lang="en-US" dirty="0"/>
          </a:p>
        </p:txBody>
      </p:sp>
    </p:spTree>
    <p:extLst>
      <p:ext uri="{BB962C8B-B14F-4D97-AF65-F5344CB8AC3E}">
        <p14:creationId xmlns:p14="http://schemas.microsoft.com/office/powerpoint/2010/main" val="2662503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40</a:t>
            </a:fld>
            <a:endParaRPr lang="en-US" dirty="0"/>
          </a:p>
        </p:txBody>
      </p:sp>
    </p:spTree>
    <p:extLst>
      <p:ext uri="{BB962C8B-B14F-4D97-AF65-F5344CB8AC3E}">
        <p14:creationId xmlns:p14="http://schemas.microsoft.com/office/powerpoint/2010/main" val="4273109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41</a:t>
            </a:fld>
            <a:endParaRPr lang="en-US" dirty="0"/>
          </a:p>
        </p:txBody>
      </p:sp>
    </p:spTree>
    <p:extLst>
      <p:ext uri="{BB962C8B-B14F-4D97-AF65-F5344CB8AC3E}">
        <p14:creationId xmlns:p14="http://schemas.microsoft.com/office/powerpoint/2010/main" val="95198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5</a:t>
            </a:fld>
            <a:endParaRPr lang="en-US" dirty="0"/>
          </a:p>
        </p:txBody>
      </p:sp>
    </p:spTree>
    <p:extLst>
      <p:ext uri="{BB962C8B-B14F-4D97-AF65-F5344CB8AC3E}">
        <p14:creationId xmlns:p14="http://schemas.microsoft.com/office/powerpoint/2010/main" val="159904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6</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7</a:t>
            </a:fld>
            <a:endParaRPr lang="en-US" dirty="0"/>
          </a:p>
        </p:txBody>
      </p:sp>
    </p:spTree>
    <p:extLst>
      <p:ext uri="{BB962C8B-B14F-4D97-AF65-F5344CB8AC3E}">
        <p14:creationId xmlns:p14="http://schemas.microsoft.com/office/powerpoint/2010/main" val="337505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8</a:t>
            </a:fld>
            <a:endParaRPr lang="en-US" dirty="0"/>
          </a:p>
        </p:txBody>
      </p:sp>
    </p:spTree>
    <p:extLst>
      <p:ext uri="{BB962C8B-B14F-4D97-AF65-F5344CB8AC3E}">
        <p14:creationId xmlns:p14="http://schemas.microsoft.com/office/powerpoint/2010/main" val="341559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68029-8F8E-4B99-96FD-3FFD4DD8BA68}" type="slidenum">
              <a:rPr lang="en-US" smtClean="0"/>
              <a:t>9</a:t>
            </a:fld>
            <a:endParaRPr lang="en-US" dirty="0"/>
          </a:p>
        </p:txBody>
      </p:sp>
    </p:spTree>
    <p:extLst>
      <p:ext uri="{BB962C8B-B14F-4D97-AF65-F5344CB8AC3E}">
        <p14:creationId xmlns:p14="http://schemas.microsoft.com/office/powerpoint/2010/main" val="325666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hr-H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411286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380517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668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389076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1656697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210657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8" name="Footer Placeholder 7"/>
          <p:cNvSpPr>
            <a:spLocks noGrp="1"/>
          </p:cNvSpPr>
          <p:nvPr>
            <p:ph type="ftr" sz="quarter" idx="11"/>
          </p:nvPr>
        </p:nvSpPr>
        <p:spPr/>
        <p:txBody>
          <a:bodyPr/>
          <a:lstStyle/>
          <a:p>
            <a:endParaRPr lang="hr-HR" dirty="0"/>
          </a:p>
        </p:txBody>
      </p:sp>
      <p:sp>
        <p:nvSpPr>
          <p:cNvPr id="9" name="Slide Number Placeholder 8"/>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140066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4" name="Footer Placeholder 3"/>
          <p:cNvSpPr>
            <a:spLocks noGrp="1"/>
          </p:cNvSpPr>
          <p:nvPr>
            <p:ph type="ftr" sz="quarter" idx="11"/>
          </p:nvPr>
        </p:nvSpPr>
        <p:spPr/>
        <p:txBody>
          <a:bodyPr/>
          <a:lstStyle/>
          <a:p>
            <a:endParaRPr lang="hr-HR" dirty="0"/>
          </a:p>
        </p:txBody>
      </p:sp>
      <p:sp>
        <p:nvSpPr>
          <p:cNvPr id="5" name="Slide Number Placeholder 4"/>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131596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3" name="Footer Placeholder 2"/>
          <p:cNvSpPr>
            <a:spLocks noGrp="1"/>
          </p:cNvSpPr>
          <p:nvPr>
            <p:ph type="ftr" sz="quarter" idx="11"/>
          </p:nvPr>
        </p:nvSpPr>
        <p:spPr/>
        <p:txBody>
          <a:bodyPr/>
          <a:lstStyle/>
          <a:p>
            <a:endParaRPr lang="hr-HR" dirty="0"/>
          </a:p>
        </p:txBody>
      </p:sp>
      <p:sp>
        <p:nvSpPr>
          <p:cNvPr id="4" name="Slide Number Placeholder 3"/>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208954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192285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CB81FB-64EE-4BA6-980D-2B9EBB05A7C2}" type="datetimeFigureOut">
              <a:rPr lang="en-US" smtClean="0"/>
              <a:t>7/1/2020</a:t>
            </a:fld>
            <a:endParaRPr lang="hr-HR" dirty="0"/>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02F7EC53-682B-4F8C-9DEB-DCA8025BF7CC}" type="slidenum">
              <a:rPr lang="hr-HR" smtClean="0"/>
              <a:t>‹#›</a:t>
            </a:fld>
            <a:endParaRPr lang="hr-HR" dirty="0"/>
          </a:p>
        </p:txBody>
      </p:sp>
    </p:spTree>
    <p:extLst>
      <p:ext uri="{BB962C8B-B14F-4D97-AF65-F5344CB8AC3E}">
        <p14:creationId xmlns:p14="http://schemas.microsoft.com/office/powerpoint/2010/main" val="1560653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2CB81FB-64EE-4BA6-980D-2B9EBB05A7C2}" type="datetimeFigureOut">
              <a:rPr lang="en-US" smtClean="0"/>
              <a:t>7/1/2020</a:t>
            </a:fld>
            <a:endParaRPr lang="hr-HR"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F7EC53-682B-4F8C-9DEB-DCA8025BF7CC}" type="slidenum">
              <a:rPr lang="hr-HR" smtClean="0"/>
              <a:t>‹#›</a:t>
            </a:fld>
            <a:endParaRPr lang="hr-HR" dirty="0"/>
          </a:p>
        </p:txBody>
      </p:sp>
    </p:spTree>
    <p:extLst>
      <p:ext uri="{BB962C8B-B14F-4D97-AF65-F5344CB8AC3E}">
        <p14:creationId xmlns:p14="http://schemas.microsoft.com/office/powerpoint/2010/main" val="221220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hyperlink" Target="http://www.zagreb.h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hyperlink" Target="mailto:provjera.prijave@zagreb.h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3.pn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eg"/><Relationship Id="rId9"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 y="0"/>
            <a:ext cx="9143999" cy="4508192"/>
          </a:xfrm>
          <a:prstGeom prst="rect">
            <a:avLst/>
          </a:prstGeom>
          <a:blipFill dpi="0" rotWithShape="0">
            <a:blip r:embed="rId5"/>
            <a:srcRect/>
            <a:stretch>
              <a:fillRect/>
            </a:stretch>
          </a:blipFill>
          <a:ln>
            <a:noFill/>
          </a:ln>
        </p:spPr>
      </p:pic>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17" name="Rectangle 16">
            <a:extLst>
              <a:ext uri="{FF2B5EF4-FFF2-40B4-BE49-F238E27FC236}">
                <a16:creationId xmlns:a16="http://schemas.microsoft.com/office/drawing/2014/main" id="{ABB3907B-6776-4AA6-953A-E272F47796EC}"/>
              </a:ext>
            </a:extLst>
          </p:cNvPr>
          <p:cNvSpPr/>
          <p:nvPr/>
        </p:nvSpPr>
        <p:spPr>
          <a:xfrm>
            <a:off x="4572000" y="196210"/>
            <a:ext cx="4248472" cy="646331"/>
          </a:xfrm>
          <a:prstGeom prst="rect">
            <a:avLst/>
          </a:prstGeom>
        </p:spPr>
        <p:txBody>
          <a:bodyPr wrap="square">
            <a:spAutoFit/>
          </a:bodyPr>
          <a:lstStyle/>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pic>
        <p:nvPicPr>
          <p:cNvPr id="5" name="Picture 4">
            <a:extLst>
              <a:ext uri="{FF2B5EF4-FFF2-40B4-BE49-F238E27FC236}">
                <a16:creationId xmlns:a16="http://schemas.microsoft.com/office/drawing/2014/main" id="{58AF7C60-D0AB-4304-B5FD-289036D63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271"/>
            <a:ext cx="9144000" cy="4422172"/>
          </a:xfrm>
          <a:prstGeom prst="rect">
            <a:avLst/>
          </a:prstGeom>
        </p:spPr>
      </p:pic>
      <p:sp>
        <p:nvSpPr>
          <p:cNvPr id="6" name="Rectangle 5">
            <a:extLst>
              <a:ext uri="{FF2B5EF4-FFF2-40B4-BE49-F238E27FC236}">
                <a16:creationId xmlns:a16="http://schemas.microsoft.com/office/drawing/2014/main" id="{76B04F88-CF72-4C71-B030-A144AC8E95EF}"/>
              </a:ext>
            </a:extLst>
          </p:cNvPr>
          <p:cNvSpPr/>
          <p:nvPr/>
        </p:nvSpPr>
        <p:spPr>
          <a:xfrm>
            <a:off x="4788024" y="3416897"/>
            <a:ext cx="4248472" cy="923330"/>
          </a:xfrm>
          <a:prstGeom prst="rect">
            <a:avLst/>
          </a:prstGeom>
          <a:solidFill>
            <a:schemeClr val="accent1"/>
          </a:solidFill>
        </p:spPr>
        <p:txBody>
          <a:bodyPr wrap="square">
            <a:spAutoFit/>
          </a:bodyPr>
          <a:lstStyle/>
          <a:p>
            <a:r>
              <a:rPr lang="hr-HR" b="1" dirty="0">
                <a:solidFill>
                  <a:schemeClr val="bg1"/>
                </a:solidFill>
                <a:effectLst>
                  <a:outerShdw blurRad="38100" dist="38100" dir="2700000" algn="tl">
                    <a:srgbClr val="000000">
                      <a:alpha val="43137"/>
                    </a:srgbClr>
                  </a:outerShdw>
                </a:effectLst>
                <a:latin typeface="Century Schoolbook" panose="02040604050505020304" pitchFamily="18" charset="0"/>
              </a:rPr>
              <a:t>AKTIVNOSTI GRADA ZAGREBA </a:t>
            </a:r>
          </a:p>
          <a:p>
            <a:r>
              <a:rPr lang="hr-HR" b="1" dirty="0">
                <a:solidFill>
                  <a:schemeClr val="bg1"/>
                </a:solidFill>
                <a:effectLst>
                  <a:outerShdw blurRad="38100" dist="38100" dir="2700000" algn="tl">
                    <a:srgbClr val="000000">
                      <a:alpha val="43137"/>
                    </a:srgbClr>
                  </a:outerShdw>
                </a:effectLst>
                <a:latin typeface="Century Schoolbook" panose="02040604050505020304" pitchFamily="18" charset="0"/>
              </a:rPr>
              <a:t>VEZANE UZ SANACIJU ŠTETE </a:t>
            </a:r>
          </a:p>
          <a:p>
            <a:r>
              <a:rPr lang="hr-HR" b="1" dirty="0">
                <a:solidFill>
                  <a:schemeClr val="bg1"/>
                </a:solidFill>
                <a:effectLst>
                  <a:outerShdw blurRad="38100" dist="38100" dir="2700000" algn="tl">
                    <a:srgbClr val="000000">
                      <a:alpha val="43137"/>
                    </a:srgbClr>
                  </a:outerShdw>
                </a:effectLst>
                <a:latin typeface="Century Schoolbook" panose="02040604050505020304" pitchFamily="18" charset="0"/>
              </a:rPr>
              <a:t>NAKON POTRESA</a:t>
            </a:r>
          </a:p>
        </p:txBody>
      </p:sp>
    </p:spTree>
    <p:extLst>
      <p:ext uri="{BB962C8B-B14F-4D97-AF65-F5344CB8AC3E}">
        <p14:creationId xmlns:p14="http://schemas.microsoft.com/office/powerpoint/2010/main" val="28214100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p:cNvSpPr txBox="1"/>
          <p:nvPr/>
        </p:nvSpPr>
        <p:spPr>
          <a:xfrm>
            <a:off x="2915816" y="289369"/>
            <a:ext cx="5616624" cy="4524315"/>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Pripadnici postrojbi civilne zaštite opće namjene Grada Zagreba pomogli su u preseljenju opreme i evakuaciji korisnika iz Klinike za ženske bolesti i porode KBC Zagreb (Petrova), Klinike za dječje bolesti Zagreb (</a:t>
            </a:r>
            <a:r>
              <a:rPr lang="hr-HR" sz="1400" dirty="0" err="1">
                <a:solidFill>
                  <a:srgbClr val="000000"/>
                </a:solidFill>
                <a:latin typeface="Century Schoolbook" panose="02040604050505020304" pitchFamily="18" charset="0"/>
              </a:rPr>
              <a:t>Klaićeva</a:t>
            </a:r>
            <a:r>
              <a:rPr lang="hr-HR" sz="1400" dirty="0">
                <a:solidFill>
                  <a:srgbClr val="000000"/>
                </a:solidFill>
                <a:latin typeface="Century Schoolbook" panose="02040604050505020304" pitchFamily="18" charset="0"/>
              </a:rPr>
              <a:t>) i KBC Zagreb (</a:t>
            </a:r>
            <a:r>
              <a:rPr lang="hr-HR" sz="1400" dirty="0" err="1">
                <a:solidFill>
                  <a:srgbClr val="000000"/>
                </a:solidFill>
                <a:latin typeface="Century Schoolbook" panose="02040604050505020304" pitchFamily="18" charset="0"/>
              </a:rPr>
              <a:t>Šalata</a:t>
            </a:r>
            <a:r>
              <a:rPr lang="hr-HR" sz="1400" dirty="0">
                <a:solidFill>
                  <a:srgbClr val="000000"/>
                </a:solidFill>
                <a:latin typeface="Century Schoolbook" panose="02040604050505020304" pitchFamily="18" charset="0"/>
              </a:rPr>
              <a:t>) te su, zajedno sa zapovjednicima postrojbi civilne zaštite opće namjene Grada Zagreba, u svim gradskim četvrtima obišli svoje gradske četvrti zbog pregleda oštećenja</a:t>
            </a:r>
            <a:r>
              <a:rPr lang="hr-HR" dirty="0"/>
              <a:t>.</a:t>
            </a:r>
          </a:p>
          <a:p>
            <a:pPr marL="285750" indent="-285750">
              <a:buFont typeface="Wingdings" panose="05000000000000000000" pitchFamily="2" charset="2"/>
              <a:buChar char="Ø"/>
            </a:pPr>
            <a:endParaRPr lang="hr-HR" dirty="0"/>
          </a:p>
          <a:p>
            <a:pPr marL="285750" indent="-285750">
              <a:buFont typeface="Wingdings" panose="05000000000000000000" pitchFamily="2" charset="2"/>
              <a:buChar char="Ø"/>
            </a:pPr>
            <a:r>
              <a:rPr lang="hr-HR" sz="1400" dirty="0">
                <a:latin typeface="Century Schoolbook" panose="02040604050505020304" pitchFamily="18" charset="0"/>
              </a:rPr>
              <a:t>Ustanova ,,Dobri dom" Grada Zagreba je na dan potresa, u suradnji s Gradskim društvom Crvenog križa Zagreb, pripremila i podijelila 2.540 toplih obroka za građane pogođene potresom na tri lokacije (Trg Francuske Republike, Park Zrinjevac i Trg Ivana Mažuranića), sukladno uputi Grada Zagreba, Gradskog ureda za socijalnu zaštitu i osobe s invaliditetom</a:t>
            </a:r>
          </a:p>
          <a:p>
            <a:pPr marL="285750" indent="-285750">
              <a:buFont typeface="Wingdings" panose="05000000000000000000" pitchFamily="2" charset="2"/>
              <a:buChar char="Ø"/>
            </a:pPr>
            <a:endParaRPr lang="hr-HR" sz="1400" dirty="0">
              <a:latin typeface="Century Schoolbook" panose="02040604050505020304" pitchFamily="18" charset="0"/>
            </a:endParaRPr>
          </a:p>
          <a:p>
            <a:pPr marL="285750" indent="-285750">
              <a:buFont typeface="Wingdings" panose="05000000000000000000" pitchFamily="2" charset="2"/>
              <a:buChar char="Ø"/>
            </a:pPr>
            <a:r>
              <a:rPr lang="hr-HR" sz="1400" dirty="0">
                <a:latin typeface="Century Schoolbook" panose="02040604050505020304" pitchFamily="18" charset="0"/>
              </a:rPr>
              <a:t>Također, osigurani su i obroci za interventne službe uključene u aktivnosti sanacije šteta od potresa.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FCF9AD33-E905-463D-AD06-F649C0AE9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20538"/>
            <a:ext cx="1950964" cy="1463223"/>
          </a:xfrm>
          <a:prstGeom prst="rect">
            <a:avLst/>
          </a:prstGeom>
          <a:ln>
            <a:noFill/>
          </a:ln>
          <a:effectLst>
            <a:softEdge rad="112500"/>
          </a:effectLst>
        </p:spPr>
      </p:pic>
      <p:pic>
        <p:nvPicPr>
          <p:cNvPr id="8" name="Picture 7">
            <a:extLst>
              <a:ext uri="{FF2B5EF4-FFF2-40B4-BE49-F238E27FC236}">
                <a16:creationId xmlns:a16="http://schemas.microsoft.com/office/drawing/2014/main" id="{EC9CC4E0-DA9F-46C5-BCE6-918BBB6D5F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738" y="1275606"/>
            <a:ext cx="2091795" cy="1568846"/>
          </a:xfrm>
          <a:prstGeom prst="rect">
            <a:avLst/>
          </a:prstGeom>
          <a:ln>
            <a:noFill/>
          </a:ln>
          <a:effectLst>
            <a:softEdge rad="112500"/>
          </a:effectLst>
        </p:spPr>
      </p:pic>
      <p:pic>
        <p:nvPicPr>
          <p:cNvPr id="10" name="Picture 9">
            <a:extLst>
              <a:ext uri="{FF2B5EF4-FFF2-40B4-BE49-F238E27FC236}">
                <a16:creationId xmlns:a16="http://schemas.microsoft.com/office/drawing/2014/main" id="{F4AEDBA4-6213-4329-AE1E-1FDAB767A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016" y="2787774"/>
            <a:ext cx="2160240" cy="1620180"/>
          </a:xfrm>
          <a:prstGeom prst="rect">
            <a:avLst/>
          </a:prstGeom>
          <a:ln>
            <a:noFill/>
          </a:ln>
          <a:effectLst>
            <a:softEdge rad="112500"/>
          </a:effectLst>
        </p:spPr>
      </p:pic>
    </p:spTree>
    <p:extLst>
      <p:ext uri="{BB962C8B-B14F-4D97-AF65-F5344CB8AC3E}">
        <p14:creationId xmlns:p14="http://schemas.microsoft.com/office/powerpoint/2010/main" val="21224207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p:cNvSpPr txBox="1"/>
          <p:nvPr/>
        </p:nvSpPr>
        <p:spPr>
          <a:xfrm>
            <a:off x="202649" y="289369"/>
            <a:ext cx="3649877" cy="2031325"/>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Djelatnici Čistoće i komunalnog redarstva uz pomoć djelatnika Zagrebačkih cesta, Vodoopskrbe i odvodnje, Zrinjevca i </a:t>
            </a:r>
            <a:r>
              <a:rPr lang="hr-HR" sz="1400" dirty="0" err="1">
                <a:solidFill>
                  <a:srgbClr val="000000"/>
                </a:solidFill>
                <a:latin typeface="Century Schoolbook" panose="02040604050505020304" pitchFamily="18" charset="0"/>
              </a:rPr>
              <a:t>Zagrebparkinga</a:t>
            </a:r>
            <a:r>
              <a:rPr lang="hr-HR" sz="1400" dirty="0">
                <a:solidFill>
                  <a:srgbClr val="000000"/>
                </a:solidFill>
                <a:latin typeface="Century Schoolbook" panose="02040604050505020304" pitchFamily="18" charset="0"/>
              </a:rPr>
              <a:t> kontinuirano obavljaju redovne radove čišćenja i odvoza u okviru sanacije od posljedica potresa.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C9771189-8150-4B3A-8FBD-BEED70197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1" y="2259183"/>
            <a:ext cx="3254481" cy="2166555"/>
          </a:xfrm>
          <a:prstGeom prst="rect">
            <a:avLst/>
          </a:prstGeom>
          <a:ln>
            <a:noFill/>
          </a:ln>
          <a:effectLst>
            <a:softEdge rad="112500"/>
          </a:effectLst>
        </p:spPr>
      </p:pic>
      <p:pic>
        <p:nvPicPr>
          <p:cNvPr id="8" name="Picture 7">
            <a:extLst>
              <a:ext uri="{FF2B5EF4-FFF2-40B4-BE49-F238E27FC236}">
                <a16:creationId xmlns:a16="http://schemas.microsoft.com/office/drawing/2014/main" id="{308F51CF-50BE-481E-901E-07F22A15A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110698"/>
            <a:ext cx="3011086" cy="4013347"/>
          </a:xfrm>
          <a:prstGeom prst="rect">
            <a:avLst/>
          </a:prstGeom>
          <a:ln>
            <a:noFill/>
          </a:ln>
          <a:effectLst>
            <a:softEdge rad="112500"/>
          </a:effectLst>
        </p:spPr>
      </p:pic>
      <p:pic>
        <p:nvPicPr>
          <p:cNvPr id="10" name="Picture 9">
            <a:extLst>
              <a:ext uri="{FF2B5EF4-FFF2-40B4-BE49-F238E27FC236}">
                <a16:creationId xmlns:a16="http://schemas.microsoft.com/office/drawing/2014/main" id="{662CF53E-8573-4ABB-B5F1-7A70D8B552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6897" y="476887"/>
            <a:ext cx="2315559" cy="1543706"/>
          </a:xfrm>
          <a:prstGeom prst="rect">
            <a:avLst/>
          </a:prstGeom>
          <a:ln>
            <a:noFill/>
          </a:ln>
          <a:effectLst>
            <a:softEdge rad="112500"/>
          </a:effectLst>
        </p:spPr>
      </p:pic>
      <p:pic>
        <p:nvPicPr>
          <p:cNvPr id="13" name="Picture 12">
            <a:extLst>
              <a:ext uri="{FF2B5EF4-FFF2-40B4-BE49-F238E27FC236}">
                <a16:creationId xmlns:a16="http://schemas.microsoft.com/office/drawing/2014/main" id="{49C6092F-9700-4AC3-9E1F-2B8E376C0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5203" y="2283270"/>
            <a:ext cx="2803811" cy="1987858"/>
          </a:xfrm>
          <a:prstGeom prst="rect">
            <a:avLst/>
          </a:prstGeom>
          <a:ln>
            <a:noFill/>
          </a:ln>
          <a:effectLst>
            <a:softEdge rad="112500"/>
          </a:effectLst>
        </p:spPr>
      </p:pic>
    </p:spTree>
    <p:extLst>
      <p:ext uri="{BB962C8B-B14F-4D97-AF65-F5344CB8AC3E}">
        <p14:creationId xmlns:p14="http://schemas.microsoft.com/office/powerpoint/2010/main" val="40217296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7416824" cy="4585871"/>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Javna vatrogasna postrojba Grada Zagreba je u prvim satima nakon potresa odradila oko 200 hitnih intervencija – spašavanje zatočenih osoba u stanovima, liftovima i slično, no bilo je i ozbiljnih požara koji su bili posljedica potresa (u bolnicama Srebrnjak i Petrova, trafostanice na Bukovcu, u Katedrali, centrali u </a:t>
            </a:r>
            <a:r>
              <a:rPr lang="hr-HR" sz="1400" dirty="0" err="1">
                <a:solidFill>
                  <a:srgbClr val="000000"/>
                </a:solidFill>
                <a:latin typeface="Century Schoolbook" panose="02040604050505020304" pitchFamily="18" charset="0"/>
              </a:rPr>
              <a:t>Draškovićevoj</a:t>
            </a:r>
            <a:r>
              <a:rPr lang="hr-HR" sz="1400" dirty="0">
                <a:solidFill>
                  <a:srgbClr val="000000"/>
                </a:solidFill>
                <a:latin typeface="Century Schoolbook" panose="02040604050505020304" pitchFamily="18" charset="0"/>
              </a:rPr>
              <a:t>…).</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Vatrogasci Grada Zagreba spasili su 16 osoba, uglavnom nepokretnih osoba ili osoba na koje su pali dijelovi namještaja ili drugi objekti, te su uz pomoć visinskih vozila krenuli u akciju uklanjanja dijelova objekata, dimnjaka i crijepova koji su prijetili padom.</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Individualnim akcijama i aktivnostima, poput penjanja na krovove, </a:t>
            </a:r>
            <a:r>
              <a:rPr lang="hr-HR" sz="1400" dirty="0" err="1">
                <a:solidFill>
                  <a:srgbClr val="000000"/>
                </a:solidFill>
                <a:latin typeface="Century Schoolbook" panose="02040604050505020304" pitchFamily="18" charset="0"/>
              </a:rPr>
              <a:t>samoosiguranje</a:t>
            </a:r>
            <a:r>
              <a:rPr lang="hr-HR" sz="1400" dirty="0">
                <a:solidFill>
                  <a:srgbClr val="000000"/>
                </a:solidFill>
                <a:latin typeface="Century Schoolbook" panose="02040604050505020304" pitchFamily="18" charset="0"/>
              </a:rPr>
              <a:t> užetima i uklanjanje dimnjaka ručno ili alatima također su pomogli u sanaciji oštećenih objekata.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6" name="Picture 5">
            <a:extLst>
              <a:ext uri="{FF2B5EF4-FFF2-40B4-BE49-F238E27FC236}">
                <a16:creationId xmlns:a16="http://schemas.microsoft.com/office/drawing/2014/main" id="{8570149D-263D-49CB-B4D9-C638516534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246518"/>
            <a:ext cx="1134008" cy="1249299"/>
          </a:xfrm>
          <a:prstGeom prst="rect">
            <a:avLst/>
          </a:prstGeom>
        </p:spPr>
      </p:pic>
    </p:spTree>
    <p:extLst>
      <p:ext uri="{BB962C8B-B14F-4D97-AF65-F5344CB8AC3E}">
        <p14:creationId xmlns:p14="http://schemas.microsoft.com/office/powerpoint/2010/main" val="3529574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7416824" cy="1138773"/>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7" name="Picture 6">
            <a:extLst>
              <a:ext uri="{FF2B5EF4-FFF2-40B4-BE49-F238E27FC236}">
                <a16:creationId xmlns:a16="http://schemas.microsoft.com/office/drawing/2014/main" id="{C3A0AD5C-4F8F-45CF-9657-5616CC4B5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3" y="103875"/>
            <a:ext cx="3510916" cy="1966113"/>
          </a:xfrm>
          <a:prstGeom prst="rect">
            <a:avLst/>
          </a:prstGeom>
          <a:ln>
            <a:noFill/>
          </a:ln>
          <a:effectLst>
            <a:softEdge rad="112500"/>
          </a:effectLst>
        </p:spPr>
      </p:pic>
      <p:pic>
        <p:nvPicPr>
          <p:cNvPr id="9" name="Picture 8">
            <a:extLst>
              <a:ext uri="{FF2B5EF4-FFF2-40B4-BE49-F238E27FC236}">
                <a16:creationId xmlns:a16="http://schemas.microsoft.com/office/drawing/2014/main" id="{8D926CCE-EBD0-430F-9253-4A8437B6D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2009502"/>
            <a:ext cx="3825392" cy="2265809"/>
          </a:xfrm>
          <a:prstGeom prst="rect">
            <a:avLst/>
          </a:prstGeom>
          <a:ln>
            <a:noFill/>
          </a:ln>
          <a:effectLst>
            <a:softEdge rad="112500"/>
          </a:effectLst>
        </p:spPr>
      </p:pic>
      <p:pic>
        <p:nvPicPr>
          <p:cNvPr id="12" name="Picture 11">
            <a:extLst>
              <a:ext uri="{FF2B5EF4-FFF2-40B4-BE49-F238E27FC236}">
                <a16:creationId xmlns:a16="http://schemas.microsoft.com/office/drawing/2014/main" id="{182C2472-4C5E-4648-8E95-A0BBC39E0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2896" y="1513323"/>
            <a:ext cx="5008005" cy="2965678"/>
          </a:xfrm>
          <a:prstGeom prst="rect">
            <a:avLst/>
          </a:prstGeom>
          <a:ln>
            <a:noFill/>
          </a:ln>
          <a:effectLst>
            <a:softEdge rad="112500"/>
          </a:effectLst>
        </p:spPr>
      </p:pic>
      <p:pic>
        <p:nvPicPr>
          <p:cNvPr id="14" name="Picture 13">
            <a:extLst>
              <a:ext uri="{FF2B5EF4-FFF2-40B4-BE49-F238E27FC236}">
                <a16:creationId xmlns:a16="http://schemas.microsoft.com/office/drawing/2014/main" id="{A2B163EE-5C3A-43B1-BCE2-0EB8EE44F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2152" y="-27329"/>
            <a:ext cx="1292019" cy="1614015"/>
          </a:xfrm>
          <a:prstGeom prst="rect">
            <a:avLst/>
          </a:prstGeom>
          <a:ln>
            <a:noFill/>
          </a:ln>
          <a:effectLst>
            <a:softEdge rad="112500"/>
          </a:effectLst>
        </p:spPr>
      </p:pic>
      <p:pic>
        <p:nvPicPr>
          <p:cNvPr id="16" name="Picture 15">
            <a:extLst>
              <a:ext uri="{FF2B5EF4-FFF2-40B4-BE49-F238E27FC236}">
                <a16:creationId xmlns:a16="http://schemas.microsoft.com/office/drawing/2014/main" id="{41DDB33C-C12F-45A0-B244-13DF65579D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8064" y="11792"/>
            <a:ext cx="2103671" cy="1575723"/>
          </a:xfrm>
          <a:prstGeom prst="rect">
            <a:avLst/>
          </a:prstGeom>
          <a:ln>
            <a:noFill/>
          </a:ln>
          <a:effectLst>
            <a:softEdge rad="112500"/>
          </a:effectLst>
        </p:spPr>
      </p:pic>
      <p:pic>
        <p:nvPicPr>
          <p:cNvPr id="18" name="Picture 17">
            <a:extLst>
              <a:ext uri="{FF2B5EF4-FFF2-40B4-BE49-F238E27FC236}">
                <a16:creationId xmlns:a16="http://schemas.microsoft.com/office/drawing/2014/main" id="{13F5F6DE-CE0A-4BF1-9D31-57F8F23318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4508" y="38508"/>
            <a:ext cx="1976453" cy="1482340"/>
          </a:xfrm>
          <a:prstGeom prst="rect">
            <a:avLst/>
          </a:prstGeom>
          <a:ln>
            <a:noFill/>
          </a:ln>
          <a:effectLst>
            <a:softEdge rad="112500"/>
          </a:effectLst>
        </p:spPr>
      </p:pic>
    </p:spTree>
    <p:extLst>
      <p:ext uri="{BB962C8B-B14F-4D97-AF65-F5344CB8AC3E}">
        <p14:creationId xmlns:p14="http://schemas.microsoft.com/office/powerpoint/2010/main" val="30794481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71600" y="1458242"/>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9" name="TextBox 8">
            <a:extLst>
              <a:ext uri="{FF2B5EF4-FFF2-40B4-BE49-F238E27FC236}">
                <a16:creationId xmlns:a16="http://schemas.microsoft.com/office/drawing/2014/main" id="{2BE1CCB6-4BE1-4ECB-A801-00C197B11F4A}"/>
              </a:ext>
            </a:extLst>
          </p:cNvPr>
          <p:cNvSpPr txBox="1"/>
          <p:nvPr/>
        </p:nvSpPr>
        <p:spPr>
          <a:xfrm>
            <a:off x="323528" y="183545"/>
            <a:ext cx="5112568" cy="4355038"/>
          </a:xfrm>
          <a:prstGeom prst="rect">
            <a:avLst/>
          </a:prstGeom>
          <a:noFill/>
        </p:spPr>
        <p:txBody>
          <a:bodyPr wrap="square" rtlCol="0">
            <a:spAutoFit/>
          </a:bodyPr>
          <a:lstStyle/>
          <a:p>
            <a:pPr algn="just"/>
            <a:endParaRPr lang="hr-HR" sz="1400" dirty="0">
              <a:latin typeface="Century Schoolbook" panose="02040604050505020304" pitchFamily="18" charset="0"/>
            </a:endParaRPr>
          </a:p>
          <a:p>
            <a:pPr marL="171450" indent="-171450" algn="just">
              <a:buFont typeface="Wingdings" panose="05000000000000000000" pitchFamily="2" charset="2"/>
              <a:buChar char="Ø"/>
            </a:pPr>
            <a:r>
              <a:rPr lang="hr-HR" sz="1400" dirty="0">
                <a:latin typeface="Century Schoolbook" panose="02040604050505020304" pitchFamily="18" charset="0"/>
              </a:rPr>
              <a:t>Zbog potresa došlo je do oštećenja tramvajske infrastrukture i okolnih zgrada pa je tramvajski promet bio onemogućen. Grad Zagreb je u dogovoru sa ZET-om, sukladno situaciji na terenu, potrebama za prijevozom i mogućnostima odvijanja prometa, organizirao nužni autobusni prijevoz alternativnim pravcima s 12 autobusa (na 9 linija) i osigurao servisno održavanje autobusnih linija. </a:t>
            </a:r>
          </a:p>
          <a:p>
            <a:pPr marL="171450" indent="-171450" algn="just">
              <a:buFont typeface="Wingdings" panose="05000000000000000000" pitchFamily="2" charset="2"/>
              <a:buChar char="Ø"/>
            </a:pPr>
            <a:endParaRPr lang="hr-HR" sz="1400" dirty="0">
              <a:latin typeface="Century Schoolbook" panose="02040604050505020304" pitchFamily="18" charset="0"/>
            </a:endParaRPr>
          </a:p>
          <a:p>
            <a:pPr marL="171450" indent="-171450" algn="just">
              <a:buFont typeface="Wingdings" panose="05000000000000000000" pitchFamily="2" charset="2"/>
              <a:buChar char="Ø"/>
            </a:pPr>
            <a:r>
              <a:rPr lang="hr-HR" sz="1400" dirty="0">
                <a:latin typeface="Century Schoolbook" panose="02040604050505020304" pitchFamily="18" charset="0"/>
              </a:rPr>
              <a:t>Djelatnici ZET-a su u dogovoru sa službom civilne zaštite i vatrogascima uklanjali oštećenu mrežu na lokacijama koje su najviše pogođene potresom (</a:t>
            </a:r>
            <a:r>
              <a:rPr lang="hr-HR" sz="1400" dirty="0" err="1">
                <a:latin typeface="Century Schoolbook" panose="02040604050505020304" pitchFamily="18" charset="0"/>
              </a:rPr>
              <a:t>Jurišićeva</a:t>
            </a:r>
            <a:r>
              <a:rPr lang="hr-HR" sz="1400" dirty="0">
                <a:latin typeface="Century Schoolbook" panose="02040604050505020304" pitchFamily="18" charset="0"/>
              </a:rPr>
              <a:t>, Ilica oko Britanskog trga, </a:t>
            </a:r>
            <a:r>
              <a:rPr lang="hr-HR" sz="1400" dirty="0" err="1">
                <a:latin typeface="Century Schoolbook" panose="02040604050505020304" pitchFamily="18" charset="0"/>
              </a:rPr>
              <a:t>Frankopanska</a:t>
            </a:r>
            <a:r>
              <a:rPr lang="hr-HR" sz="1400" dirty="0">
                <a:latin typeface="Century Schoolbook" panose="02040604050505020304" pitchFamily="18" charset="0"/>
              </a:rPr>
              <a:t> – uži Centar grada)</a:t>
            </a:r>
          </a:p>
          <a:p>
            <a:pPr marL="171450" indent="-171450" algn="just">
              <a:buFont typeface="Wingdings" panose="05000000000000000000" pitchFamily="2" charset="2"/>
              <a:buChar char="Ø"/>
            </a:pPr>
            <a:endParaRPr lang="hr-HR" sz="1400" dirty="0">
              <a:latin typeface="Century Schoolbook" panose="02040604050505020304" pitchFamily="18" charset="0"/>
            </a:endParaRPr>
          </a:p>
          <a:p>
            <a:pPr marL="171450" indent="-171450" algn="just">
              <a:buFont typeface="Wingdings" panose="05000000000000000000" pitchFamily="2" charset="2"/>
              <a:buChar char="Ø"/>
            </a:pPr>
            <a:r>
              <a:rPr lang="hr-HR" sz="1400" dirty="0">
                <a:latin typeface="Century Schoolbook" panose="02040604050505020304" pitchFamily="18" charset="0"/>
              </a:rPr>
              <a:t> Tramvajski promet organizirao se u 4 faze sukladno rezultatima pregleda i potrebama funkcioniranja života u gradu.</a:t>
            </a:r>
          </a:p>
          <a:p>
            <a:pPr marL="171450" indent="-171450" algn="just">
              <a:buFont typeface="Wingdings" panose="05000000000000000000" pitchFamily="2" charset="2"/>
              <a:buChar char="Ø"/>
            </a:pPr>
            <a:endParaRPr lang="hr-HR" sz="1400" dirty="0">
              <a:latin typeface="Century Schoolbook" panose="02040604050505020304" pitchFamily="18" charset="0"/>
            </a:endParaRPr>
          </a:p>
          <a:p>
            <a:pPr marL="171450" indent="-171450" algn="just">
              <a:buFont typeface="Wingdings" panose="05000000000000000000" pitchFamily="2" charset="2"/>
              <a:buChar char="Ø"/>
            </a:pPr>
            <a:endParaRPr lang="hr-HR" sz="1100" dirty="0">
              <a:latin typeface="Century Schoolbook" panose="02040604050505020304" pitchFamily="18" charset="0"/>
            </a:endParaRPr>
          </a:p>
        </p:txBody>
      </p:sp>
      <p:pic>
        <p:nvPicPr>
          <p:cNvPr id="5" name="Picture 4">
            <a:extLst>
              <a:ext uri="{FF2B5EF4-FFF2-40B4-BE49-F238E27FC236}">
                <a16:creationId xmlns:a16="http://schemas.microsoft.com/office/drawing/2014/main" id="{12C123E6-0EDE-4162-B581-A0F2D0219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081" y="987574"/>
            <a:ext cx="3745201" cy="2525336"/>
          </a:xfrm>
          <a:prstGeom prst="rect">
            <a:avLst/>
          </a:prstGeom>
          <a:ln>
            <a:noFill/>
          </a:ln>
          <a:effectLst>
            <a:softEdge rad="112500"/>
          </a:effectLst>
        </p:spPr>
      </p:pic>
    </p:spTree>
    <p:extLst>
      <p:ext uri="{BB962C8B-B14F-4D97-AF65-F5344CB8AC3E}">
        <p14:creationId xmlns:p14="http://schemas.microsoft.com/office/powerpoint/2010/main" val="35457316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6229200" cy="6740307"/>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Gradonačelnik Grada Zagreba donio je 23. ožujka Zaključak o proglašenju elementarne nepogode uzrokovane potresom na području Grada Zagreba.</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23. ožujka aktivirao račun za posebne namjene – sredstva za saniranje posljedica potresa. Prikupljena sredstva, odnosno stanje na računu ažurira se kod svake promjene i prikazuje na službenim stranicama Grada Zagreba.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25. ožujka objavljen je Javni poziv za prijavu štete na imovini za fizičke i pravne osobe nastale uslijed prirodne nepogode kojim se pozivaju </a:t>
            </a:r>
            <a:r>
              <a:rPr lang="hr-HR" sz="1400" dirty="0" err="1">
                <a:solidFill>
                  <a:srgbClr val="000000"/>
                </a:solidFill>
                <a:latin typeface="Century Schoolbook" panose="02040604050505020304" pitchFamily="18" charset="0"/>
              </a:rPr>
              <a:t>oštećenici</a:t>
            </a:r>
            <a:r>
              <a:rPr lang="hr-HR" sz="1400" dirty="0">
                <a:solidFill>
                  <a:srgbClr val="000000"/>
                </a:solidFill>
                <a:latin typeface="Century Schoolbook" panose="02040604050505020304" pitchFamily="18" charset="0"/>
              </a:rPr>
              <a:t> da prijave štetu na imovini Gradskom povjerenstvu Grada Zagreba za procjenu šteta od prirodnih nepogoda u pisanom obliku putem PN obrasca (prijave su se zaprimale elektronskim putem linka koji je objavljen na mrežnim stranicama Grada Zagreba </a:t>
            </a:r>
            <a:r>
              <a:rPr lang="hr-HR" sz="1400" dirty="0">
                <a:solidFill>
                  <a:srgbClr val="000000"/>
                </a:solidFill>
                <a:latin typeface="Century Schoolbook" panose="02040604050505020304" pitchFamily="18" charset="0"/>
                <a:hlinkClick r:id="rId4"/>
              </a:rPr>
              <a:t>www.zagreb.hr</a:t>
            </a:r>
            <a:r>
              <a:rPr lang="hr-HR" sz="1400" dirty="0">
                <a:solidFill>
                  <a:srgbClr val="000000"/>
                </a:solidFill>
                <a:latin typeface="Century Schoolbook" panose="02040604050505020304" pitchFamily="18" charset="0"/>
              </a:rPr>
              <a:t> ili poštom na adresu Gradskog povjerenstva, a obrasci su se mogli preuzeti i osobno u sedam pisarnica gradske uprave). Rok za dostavu prijava bio je do 06. svibnja.</a:t>
            </a: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6" name="Picture 5">
            <a:extLst>
              <a:ext uri="{FF2B5EF4-FFF2-40B4-BE49-F238E27FC236}">
                <a16:creationId xmlns:a16="http://schemas.microsoft.com/office/drawing/2014/main" id="{1C0D4C85-E7F4-4602-920D-638A673E8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744" y="1126552"/>
            <a:ext cx="2411760" cy="2525318"/>
          </a:xfrm>
          <a:prstGeom prst="rect">
            <a:avLst/>
          </a:prstGeom>
        </p:spPr>
      </p:pic>
    </p:spTree>
    <p:extLst>
      <p:ext uri="{BB962C8B-B14F-4D97-AF65-F5344CB8AC3E}">
        <p14:creationId xmlns:p14="http://schemas.microsoft.com/office/powerpoint/2010/main" val="15611580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6390456" cy="2862322"/>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sp>
        <p:nvSpPr>
          <p:cNvPr id="9" name="TextBox 8">
            <a:extLst>
              <a:ext uri="{FF2B5EF4-FFF2-40B4-BE49-F238E27FC236}">
                <a16:creationId xmlns:a16="http://schemas.microsoft.com/office/drawing/2014/main" id="{47E87B87-657B-4C1B-8509-17DFA9D7C0E1}"/>
              </a:ext>
            </a:extLst>
          </p:cNvPr>
          <p:cNvSpPr txBox="1"/>
          <p:nvPr/>
        </p:nvSpPr>
        <p:spPr>
          <a:xfrm>
            <a:off x="619944" y="419894"/>
            <a:ext cx="6390456" cy="2862322"/>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7" name="Picture 6">
            <a:extLst>
              <a:ext uri="{FF2B5EF4-FFF2-40B4-BE49-F238E27FC236}">
                <a16:creationId xmlns:a16="http://schemas.microsoft.com/office/drawing/2014/main" id="{6A679FF0-DA0D-4ED8-917B-72CBDB312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0" y="100614"/>
            <a:ext cx="3115755" cy="2075142"/>
          </a:xfrm>
          <a:prstGeom prst="rect">
            <a:avLst/>
          </a:prstGeom>
          <a:ln>
            <a:noFill/>
          </a:ln>
          <a:effectLst>
            <a:softEdge rad="112500"/>
          </a:effectLst>
        </p:spPr>
      </p:pic>
      <p:pic>
        <p:nvPicPr>
          <p:cNvPr id="10" name="Picture 9">
            <a:extLst>
              <a:ext uri="{FF2B5EF4-FFF2-40B4-BE49-F238E27FC236}">
                <a16:creationId xmlns:a16="http://schemas.microsoft.com/office/drawing/2014/main" id="{C9B36F1A-0B08-4840-AA38-9DAE4E4C8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65" y="2216848"/>
            <a:ext cx="3268155" cy="2176642"/>
          </a:xfrm>
          <a:prstGeom prst="rect">
            <a:avLst/>
          </a:prstGeom>
          <a:ln>
            <a:noFill/>
          </a:ln>
          <a:effectLst>
            <a:softEdge rad="112500"/>
          </a:effectLst>
        </p:spPr>
      </p:pic>
      <p:pic>
        <p:nvPicPr>
          <p:cNvPr id="13" name="Picture 12">
            <a:extLst>
              <a:ext uri="{FF2B5EF4-FFF2-40B4-BE49-F238E27FC236}">
                <a16:creationId xmlns:a16="http://schemas.microsoft.com/office/drawing/2014/main" id="{57CBE51E-0CD4-4BF7-BEC5-59DB39A32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5309" y="0"/>
            <a:ext cx="3737740" cy="2489393"/>
          </a:xfrm>
          <a:prstGeom prst="rect">
            <a:avLst/>
          </a:prstGeom>
          <a:ln>
            <a:noFill/>
          </a:ln>
          <a:effectLst>
            <a:softEdge rad="112500"/>
          </a:effectLst>
        </p:spPr>
      </p:pic>
      <p:pic>
        <p:nvPicPr>
          <p:cNvPr id="15" name="Picture 14">
            <a:extLst>
              <a:ext uri="{FF2B5EF4-FFF2-40B4-BE49-F238E27FC236}">
                <a16:creationId xmlns:a16="http://schemas.microsoft.com/office/drawing/2014/main" id="{A6E80F52-6208-4269-ABB0-228EAB82D4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4669" y="688457"/>
            <a:ext cx="2187892" cy="3281838"/>
          </a:xfrm>
          <a:prstGeom prst="rect">
            <a:avLst/>
          </a:prstGeom>
          <a:ln>
            <a:noFill/>
          </a:ln>
          <a:effectLst>
            <a:softEdge rad="112500"/>
          </a:effectLst>
        </p:spPr>
      </p:pic>
      <p:pic>
        <p:nvPicPr>
          <p:cNvPr id="17" name="Picture 16">
            <a:extLst>
              <a:ext uri="{FF2B5EF4-FFF2-40B4-BE49-F238E27FC236}">
                <a16:creationId xmlns:a16="http://schemas.microsoft.com/office/drawing/2014/main" id="{1A916586-E43E-42AB-9C6C-162D003A58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471" y="2421495"/>
            <a:ext cx="3160169" cy="2104722"/>
          </a:xfrm>
          <a:prstGeom prst="rect">
            <a:avLst/>
          </a:prstGeom>
          <a:ln>
            <a:noFill/>
          </a:ln>
          <a:effectLst>
            <a:softEdge rad="112500"/>
          </a:effectLst>
        </p:spPr>
      </p:pic>
    </p:spTree>
    <p:extLst>
      <p:ext uri="{BB962C8B-B14F-4D97-AF65-F5344CB8AC3E}">
        <p14:creationId xmlns:p14="http://schemas.microsoft.com/office/powerpoint/2010/main" val="37099979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8424936" cy="4801314"/>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25. ožujka prema Vladi Republike Hrvatske i nadležnom ministarstvu </a:t>
            </a:r>
            <a:r>
              <a:rPr lang="pl-PL" sz="1400" dirty="0">
                <a:solidFill>
                  <a:srgbClr val="000000"/>
                </a:solidFill>
                <a:latin typeface="Century Schoolbook" panose="02040604050505020304" pitchFamily="18" charset="0"/>
              </a:rPr>
              <a:t>uputio prijedloge za novi zakon </a:t>
            </a:r>
            <a:r>
              <a:rPr lang="hr-HR" sz="1400" dirty="0">
                <a:solidFill>
                  <a:srgbClr val="000000"/>
                </a:solidFill>
                <a:latin typeface="Century Schoolbook" panose="02040604050505020304" pitchFamily="18" charset="0"/>
              </a:rPr>
              <a:t>koji bi omogućio sanaciju posljedica potresa, naknadu štete u znatnom iznosu za razliku od postojeće regulative, odredio izvore financiranja, bio realan, pravedan, provediv, životan i usuglašen sa strukom (osim prijedloga upućene su i primjedbe).</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Gradonačelnik Grada Zagreba donio je odluku kojom se zagrebačke poduzetnike oslobađa od plaćanja najamnine zakupa gradskih i javnih prostora u stopostotnom iznosu, kao i zakup o javnoj površini. </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Također, Grad Zagreb, Zagrebački holding i povezana društva (Vodoopskrba i odvodnja, Gradska plinara opskrba, Gradsko stambeno komunalno gospodarstvo) donijeli su odluku o neobračunavanju usluga odvoza otpada, potrošnje vode i plina građanima čiji su domovi stradali u potresu, za one objekte koji nose „neuporabljivo” i „privremeno neuporabljivo”.</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6" name="Picture 5">
            <a:extLst>
              <a:ext uri="{FF2B5EF4-FFF2-40B4-BE49-F238E27FC236}">
                <a16:creationId xmlns:a16="http://schemas.microsoft.com/office/drawing/2014/main" id="{22396A91-270C-4968-8801-87FCA606E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66" y="3171083"/>
            <a:ext cx="2110822" cy="1408221"/>
          </a:xfrm>
          <a:prstGeom prst="rect">
            <a:avLst/>
          </a:prstGeom>
          <a:ln>
            <a:noFill/>
          </a:ln>
          <a:effectLst>
            <a:softEdge rad="112500"/>
          </a:effectLst>
        </p:spPr>
      </p:pic>
      <p:pic>
        <p:nvPicPr>
          <p:cNvPr id="8" name="Picture 7">
            <a:extLst>
              <a:ext uri="{FF2B5EF4-FFF2-40B4-BE49-F238E27FC236}">
                <a16:creationId xmlns:a16="http://schemas.microsoft.com/office/drawing/2014/main" id="{DDE1CE57-4197-4C82-AEE2-C1E291EEF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3126478"/>
            <a:ext cx="2141984" cy="1429009"/>
          </a:xfrm>
          <a:prstGeom prst="rect">
            <a:avLst/>
          </a:prstGeom>
          <a:ln>
            <a:noFill/>
          </a:ln>
          <a:effectLst>
            <a:softEdge rad="112500"/>
          </a:effectLst>
        </p:spPr>
      </p:pic>
      <p:pic>
        <p:nvPicPr>
          <p:cNvPr id="10" name="Picture 9">
            <a:extLst>
              <a:ext uri="{FF2B5EF4-FFF2-40B4-BE49-F238E27FC236}">
                <a16:creationId xmlns:a16="http://schemas.microsoft.com/office/drawing/2014/main" id="{8E3617F4-ED02-4510-AFB7-17399EEB8A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5868" y="3279161"/>
            <a:ext cx="2074540" cy="1384014"/>
          </a:xfrm>
          <a:prstGeom prst="rect">
            <a:avLst/>
          </a:prstGeom>
          <a:ln>
            <a:noFill/>
          </a:ln>
          <a:effectLst>
            <a:softEdge rad="112500"/>
          </a:effectLst>
        </p:spPr>
      </p:pic>
      <p:pic>
        <p:nvPicPr>
          <p:cNvPr id="13" name="Picture 12">
            <a:extLst>
              <a:ext uri="{FF2B5EF4-FFF2-40B4-BE49-F238E27FC236}">
                <a16:creationId xmlns:a16="http://schemas.microsoft.com/office/drawing/2014/main" id="{A22D6FBE-CEDC-41BE-B5E7-5656787320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9954" y="3279161"/>
            <a:ext cx="2047062" cy="1364387"/>
          </a:xfrm>
          <a:prstGeom prst="rect">
            <a:avLst/>
          </a:prstGeom>
          <a:ln>
            <a:noFill/>
          </a:ln>
          <a:effectLst>
            <a:softEdge rad="112500"/>
          </a:effectLst>
        </p:spPr>
      </p:pic>
    </p:spTree>
    <p:extLst>
      <p:ext uri="{BB962C8B-B14F-4D97-AF65-F5344CB8AC3E}">
        <p14:creationId xmlns:p14="http://schemas.microsoft.com/office/powerpoint/2010/main" val="38378695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2771800" y="267494"/>
            <a:ext cx="6141464" cy="5878532"/>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Za sve vlasnike vozila koja su oštećena u potresu i koja nisu bila u voznom stanju, a u trenutku oštećenja su bila parkirana na označenim javnim parkiralištima, osigurano je premještanje vozila (bez ikakvog troška vlasnika) na području Grada Zagreba na lokaciju po njihovom odabiru ili na istočno parkiralište Zagrebačkog velesajma. Građani su se mogli prijaviti preko broja 01/6421-888, mobitel: 091/4816-043 ili preko e-</a:t>
            </a:r>
            <a:r>
              <a:rPr lang="hr-HR" sz="1400" dirty="0" err="1">
                <a:solidFill>
                  <a:srgbClr val="000000"/>
                </a:solidFill>
                <a:latin typeface="Century Schoolbook" panose="02040604050505020304" pitchFamily="18" charset="0"/>
              </a:rPr>
              <a:t>maila</a:t>
            </a:r>
            <a:r>
              <a:rPr lang="hr-HR" sz="1400" dirty="0">
                <a:solidFill>
                  <a:srgbClr val="000000"/>
                </a:solidFill>
                <a:latin typeface="Century Schoolbook" panose="02040604050505020304" pitchFamily="18" charset="0"/>
              </a:rPr>
              <a:t>: </a:t>
            </a:r>
            <a:r>
              <a:rPr lang="hr-HR" sz="1400" dirty="0" err="1">
                <a:solidFill>
                  <a:srgbClr val="000000"/>
                </a:solidFill>
                <a:latin typeface="Century Schoolbook" panose="02040604050505020304" pitchFamily="18" charset="0"/>
              </a:rPr>
              <a:t>zg.pauk</a:t>
            </a:r>
            <a:r>
              <a:rPr lang="hr-HR" sz="1400" dirty="0">
                <a:solidFill>
                  <a:srgbClr val="000000"/>
                </a:solidFill>
                <a:latin typeface="Century Schoolbook" panose="02040604050505020304" pitchFamily="18" charset="0"/>
              </a:rPr>
              <a:t>@</a:t>
            </a:r>
            <a:r>
              <a:rPr lang="hr-HR" sz="1400" dirty="0" err="1">
                <a:solidFill>
                  <a:srgbClr val="000000"/>
                </a:solidFill>
                <a:latin typeface="Century Schoolbook" panose="02040604050505020304" pitchFamily="18" charset="0"/>
              </a:rPr>
              <a:t>zgh.hr</a:t>
            </a:r>
            <a:r>
              <a:rPr lang="hr-HR" sz="1400" dirty="0">
                <a:solidFill>
                  <a:srgbClr val="000000"/>
                </a:solidFill>
                <a:latin typeface="Century Schoolbook" panose="02040604050505020304" pitchFamily="18" charset="0"/>
              </a:rPr>
              <a:t>.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Građanima je omogućeno i besplatno parkiranje u javnim garažama Gorica, </a:t>
            </a:r>
            <a:r>
              <a:rPr lang="hr-HR" sz="1400" dirty="0" err="1">
                <a:solidFill>
                  <a:srgbClr val="000000"/>
                </a:solidFill>
                <a:latin typeface="Century Schoolbook" panose="02040604050505020304" pitchFamily="18" charset="0"/>
              </a:rPr>
              <a:t>Langov</a:t>
            </a:r>
            <a:r>
              <a:rPr lang="hr-HR" sz="1400" dirty="0">
                <a:solidFill>
                  <a:srgbClr val="000000"/>
                </a:solidFill>
                <a:latin typeface="Century Schoolbook" panose="02040604050505020304" pitchFamily="18" charset="0"/>
              </a:rPr>
              <a:t> trg, Tuškanac, Petrinjska ulica i naselje </a:t>
            </a:r>
            <a:r>
              <a:rPr lang="hr-HR" sz="1400" dirty="0" err="1">
                <a:solidFill>
                  <a:srgbClr val="000000"/>
                </a:solidFill>
                <a:latin typeface="Century Schoolbook" panose="02040604050505020304" pitchFamily="18" charset="0"/>
              </a:rPr>
              <a:t>Jelkovec</a:t>
            </a:r>
            <a:r>
              <a:rPr lang="hr-HR" sz="1400" dirty="0">
                <a:solidFill>
                  <a:srgbClr val="000000"/>
                </a:solidFill>
                <a:latin typeface="Century Schoolbook" panose="02040604050505020304" pitchFamily="18" charset="0"/>
              </a:rPr>
              <a:t>.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Od plaćanja parkirališne naknade oslobođena su javna parkirališta u okolini bolnica i drugih zdravstvenih ustanova za zdravstveno osoblje i pacijente, službenike policije i vojske, dok je za sve kategorije korisnika privremeno obustavljena naplata za parkiranje na vanjskim javnim parkiralištima na prostoru gradskih četvrti Gornji Grad, Donji Grad, </a:t>
            </a:r>
            <a:r>
              <a:rPr lang="hr-HR" sz="1400" dirty="0" err="1">
                <a:solidFill>
                  <a:srgbClr val="000000"/>
                </a:solidFill>
                <a:latin typeface="Century Schoolbook" panose="02040604050505020304" pitchFamily="18" charset="0"/>
              </a:rPr>
              <a:t>Podsljeme</a:t>
            </a:r>
            <a:r>
              <a:rPr lang="hr-HR" sz="1400" dirty="0">
                <a:solidFill>
                  <a:srgbClr val="000000"/>
                </a:solidFill>
                <a:latin typeface="Century Schoolbook" panose="02040604050505020304" pitchFamily="18" charset="0"/>
              </a:rPr>
              <a:t>, Gornja Dubrava i Sesvete.</a:t>
            </a: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6" name="Picture 5">
            <a:extLst>
              <a:ext uri="{FF2B5EF4-FFF2-40B4-BE49-F238E27FC236}">
                <a16:creationId xmlns:a16="http://schemas.microsoft.com/office/drawing/2014/main" id="{7B1216B4-CB0B-4E96-BE06-23120FEE2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0" y="121784"/>
            <a:ext cx="2620270" cy="1310135"/>
          </a:xfrm>
          <a:prstGeom prst="rect">
            <a:avLst/>
          </a:prstGeom>
          <a:ln>
            <a:noFill/>
          </a:ln>
          <a:effectLst>
            <a:softEdge rad="112500"/>
          </a:effectLst>
        </p:spPr>
      </p:pic>
      <p:pic>
        <p:nvPicPr>
          <p:cNvPr id="7" name="Picture 6">
            <a:extLst>
              <a:ext uri="{FF2B5EF4-FFF2-40B4-BE49-F238E27FC236}">
                <a16:creationId xmlns:a16="http://schemas.microsoft.com/office/drawing/2014/main" id="{512E42B7-2C17-48FB-A800-226B21C5A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50" y="1459249"/>
            <a:ext cx="2211344" cy="2952380"/>
          </a:xfrm>
          <a:prstGeom prst="rect">
            <a:avLst/>
          </a:prstGeom>
          <a:ln>
            <a:noFill/>
          </a:ln>
          <a:effectLst>
            <a:softEdge rad="112500"/>
          </a:effectLst>
        </p:spPr>
      </p:pic>
    </p:spTree>
    <p:extLst>
      <p:ext uri="{BB962C8B-B14F-4D97-AF65-F5344CB8AC3E}">
        <p14:creationId xmlns:p14="http://schemas.microsoft.com/office/powerpoint/2010/main" val="20865509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6696744" cy="7386638"/>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Ujedno je smanjena najamnina zakupcima/tvrtkama koje imaju ugovor o najmu prostora u vlasništvu Zagrebačkog holdinga (za neuporabljive prostore: 100%; za djelomično oštećene prostore: zakupnine za 3 mjeseca).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Na temelju zahtjeva građana čiji objekti nisu sigurni za daljnje stanovanje prikupljeni su kao i podaci onih koji su iskazali interes za dostavom stambenih kontejnera.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Građanima kojima je zbog potresa preventivno zatvoren plin, Gradska plinara Zagreb ne naplaćuje poslove ponovnog uključivanje plina u objektima.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temeljem zahtjeva Stožera civilne zaštite Grada Zagreba, u suradnji sa Stožerom civilne zaštite Republike Hrvatske, iz robnih rezervi osigurao 45 stambeni objekt dimenzija 6x2,5m.</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Temeljem dodatnih zahtjeva građana, vijeća mjesnih odbora i vijeća gradskih četvrti utvrđena je potreba za dodatnih 13 kontejnera.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6" name="Picture 5">
            <a:extLst>
              <a:ext uri="{FF2B5EF4-FFF2-40B4-BE49-F238E27FC236}">
                <a16:creationId xmlns:a16="http://schemas.microsoft.com/office/drawing/2014/main" id="{A16FA806-B48D-49D0-917D-2DC1C1199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085" y="611895"/>
            <a:ext cx="2182140" cy="1455799"/>
          </a:xfrm>
          <a:prstGeom prst="rect">
            <a:avLst/>
          </a:prstGeom>
          <a:ln>
            <a:noFill/>
          </a:ln>
          <a:effectLst>
            <a:softEdge rad="112500"/>
          </a:effectLst>
        </p:spPr>
      </p:pic>
      <p:pic>
        <p:nvPicPr>
          <p:cNvPr id="8" name="Picture 7">
            <a:extLst>
              <a:ext uri="{FF2B5EF4-FFF2-40B4-BE49-F238E27FC236}">
                <a16:creationId xmlns:a16="http://schemas.microsoft.com/office/drawing/2014/main" id="{A316CA87-5173-428B-B230-76E49DE2E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41" y="2535042"/>
            <a:ext cx="2213721" cy="1476868"/>
          </a:xfrm>
          <a:prstGeom prst="rect">
            <a:avLst/>
          </a:prstGeom>
          <a:ln>
            <a:noFill/>
          </a:ln>
          <a:effectLst>
            <a:softEdge rad="112500"/>
          </a:effectLst>
        </p:spPr>
      </p:pic>
    </p:spTree>
    <p:extLst>
      <p:ext uri="{BB962C8B-B14F-4D97-AF65-F5344CB8AC3E}">
        <p14:creationId xmlns:p14="http://schemas.microsoft.com/office/powerpoint/2010/main" val="787509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29207"/>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B8728C4E-511B-43E0-AE9D-611D4D134EEF}"/>
              </a:ext>
            </a:extLst>
          </p:cNvPr>
          <p:cNvSpPr txBox="1"/>
          <p:nvPr/>
        </p:nvSpPr>
        <p:spPr>
          <a:xfrm>
            <a:off x="323528" y="183545"/>
            <a:ext cx="4948986" cy="4201150"/>
          </a:xfrm>
          <a:prstGeom prst="rect">
            <a:avLst/>
          </a:prstGeom>
          <a:noFill/>
        </p:spPr>
        <p:txBody>
          <a:bodyPr wrap="square" rtlCol="0">
            <a:spAutoFit/>
          </a:bodyPr>
          <a:lstStyle/>
          <a:p>
            <a:pPr algn="just"/>
            <a:endParaRPr lang="hr-HR" dirty="0">
              <a:latin typeface="Century Schoolbook" panose="02040604050505020304" pitchFamily="18" charset="0"/>
            </a:endParaRPr>
          </a:p>
          <a:p>
            <a:pPr algn="just"/>
            <a:endParaRPr lang="hr-HR" sz="1400" dirty="0">
              <a:latin typeface="Century Schoolbook" panose="02040604050505020304" pitchFamily="18" charset="0"/>
            </a:endParaRPr>
          </a:p>
          <a:p>
            <a:pPr marL="285750" indent="-285750" algn="just">
              <a:buFont typeface="Wingdings" panose="05000000000000000000" pitchFamily="2" charset="2"/>
              <a:buChar char="Ø"/>
            </a:pPr>
            <a:r>
              <a:rPr lang="hr-HR" sz="1400" dirty="0">
                <a:solidFill>
                  <a:srgbClr val="000000"/>
                </a:solidFill>
                <a:latin typeface="Century Schoolbook" panose="02040604050505020304" pitchFamily="18" charset="0"/>
              </a:rPr>
              <a:t>U jutarnjim satima, 22. ožujka 2020. u 6:24 sati, Zagreb i šire zagrebačko područje pogodio je najsnažniji potres u posljednjih 140 godina – magnitude 5.5 po </a:t>
            </a:r>
            <a:r>
              <a:rPr lang="hr-HR" sz="1400" dirty="0" err="1">
                <a:solidFill>
                  <a:srgbClr val="000000"/>
                </a:solidFill>
                <a:latin typeface="Century Schoolbook" panose="02040604050505020304" pitchFamily="18" charset="0"/>
              </a:rPr>
              <a:t>Richteru</a:t>
            </a:r>
            <a:r>
              <a:rPr lang="hr-HR" sz="1400" dirty="0">
                <a:solidFill>
                  <a:srgbClr val="000000"/>
                </a:solidFill>
                <a:latin typeface="Century Schoolbook" panose="02040604050505020304" pitchFamily="18" charset="0"/>
              </a:rPr>
              <a:t>, nakon kojeg su uslijedili brojni naknadni potresi.</a:t>
            </a:r>
          </a:p>
          <a:p>
            <a:pPr algn="just"/>
            <a:endParaRPr lang="hr-HR" sz="1400" dirty="0">
              <a:solidFill>
                <a:srgbClr val="000000"/>
              </a:solidFill>
              <a:latin typeface="Century Schoolbook" panose="02040604050505020304" pitchFamily="18" charset="0"/>
            </a:endParaRPr>
          </a:p>
          <a:p>
            <a:pPr marL="285750" indent="-285750" algn="just">
              <a:buFont typeface="Wingdings" panose="05000000000000000000" pitchFamily="2" charset="2"/>
              <a:buChar char="Ø"/>
            </a:pPr>
            <a:r>
              <a:rPr lang="hr-HR" sz="1400" dirty="0">
                <a:solidFill>
                  <a:srgbClr val="000000"/>
                </a:solidFill>
                <a:latin typeface="Century Schoolbook" panose="02040604050505020304" pitchFamily="18" charset="0"/>
              </a:rPr>
              <a:t>Grad Zagreb, zajedno s gradskim poduzećima, Javnom vatrogasnom postrojbom Grada Zagreba, Stožerom civilne zaštite Grada Zagreba te Gradskim društvom Crvenog križa Grada Zagreba hitno je reagirao pri zbrinjavanju građana čiji su domovi stradali u potresu.</a:t>
            </a:r>
          </a:p>
          <a:p>
            <a:pPr algn="just"/>
            <a:endParaRPr lang="hr-HR" sz="1400" dirty="0">
              <a:solidFill>
                <a:srgbClr val="000000"/>
              </a:solidFill>
              <a:latin typeface="Century Schoolbook" panose="02040604050505020304" pitchFamily="18" charset="0"/>
            </a:endParaRPr>
          </a:p>
          <a:p>
            <a:pPr marL="285750" indent="-285750" algn="just">
              <a:buFont typeface="Wingdings" panose="05000000000000000000" pitchFamily="2" charset="2"/>
              <a:buChar char="Ø"/>
            </a:pPr>
            <a:r>
              <a:rPr lang="hr-HR" sz="1400" dirty="0">
                <a:solidFill>
                  <a:srgbClr val="000000"/>
                </a:solidFill>
                <a:latin typeface="Century Schoolbook" panose="02040604050505020304" pitchFamily="18" charset="0"/>
              </a:rPr>
              <a:t>Grad Zagreb uveo je besplatnu telefonsku liniju 0800 8802, 0800 8803 i 0800 8805 za građane izravno pogođene potresom. </a:t>
            </a:r>
          </a:p>
          <a:p>
            <a:endParaRPr lang="hr-HR" sz="1100" dirty="0">
              <a:latin typeface="Century Schoolbook" panose="02040604050505020304" pitchFamily="18" charset="0"/>
            </a:endParaRPr>
          </a:p>
        </p:txBody>
      </p:sp>
      <p:sp>
        <p:nvSpPr>
          <p:cNvPr id="6" name="Rectangle: Rounded Corners 5">
            <a:extLst>
              <a:ext uri="{FF2B5EF4-FFF2-40B4-BE49-F238E27FC236}">
                <a16:creationId xmlns:a16="http://schemas.microsoft.com/office/drawing/2014/main" id="{4B19738B-F9DF-450F-81DC-FBDA016DAA30}"/>
              </a:ext>
            </a:extLst>
          </p:cNvPr>
          <p:cNvSpPr/>
          <p:nvPr/>
        </p:nvSpPr>
        <p:spPr>
          <a:xfrm>
            <a:off x="5652119" y="843960"/>
            <a:ext cx="3312368" cy="28803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hr-HR" dirty="0"/>
          </a:p>
        </p:txBody>
      </p:sp>
      <p:pic>
        <p:nvPicPr>
          <p:cNvPr id="10" name="Picture 9">
            <a:extLst>
              <a:ext uri="{FF2B5EF4-FFF2-40B4-BE49-F238E27FC236}">
                <a16:creationId xmlns:a16="http://schemas.microsoft.com/office/drawing/2014/main" id="{A3DC70D9-6AFA-4B91-ABE0-87FA6DB0C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3998" y="1361250"/>
            <a:ext cx="2768609" cy="1845739"/>
          </a:xfrm>
          <a:prstGeom prst="rect">
            <a:avLst/>
          </a:prstGeom>
        </p:spPr>
      </p:pic>
    </p:spTree>
    <p:extLst>
      <p:ext uri="{BB962C8B-B14F-4D97-AF65-F5344CB8AC3E}">
        <p14:creationId xmlns:p14="http://schemas.microsoft.com/office/powerpoint/2010/main" val="15234150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179512" y="267494"/>
            <a:ext cx="6768752" cy="6063198"/>
          </a:xfrm>
          <a:prstGeom prst="rect">
            <a:avLst/>
          </a:prstGeom>
          <a:noFill/>
        </p:spPr>
        <p:txBody>
          <a:bodyPr wrap="square" rtlCol="0">
            <a:spAutoFit/>
          </a:bodyPr>
          <a:lstStyle/>
          <a:p>
            <a:endParaRPr lang="hr-HR" sz="12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Čišćenje građevinskog otpada i odvoz šute iz oštećenih objekata kontinuirano obavljaju timovi radnika iz podružnica Zagrebačke ceste, Čistoća i Zrinjevac, u suradnji s vatrogasnom postrojbom i predstavnicima Gradskog stambeno komunalnog gospodarstva d.o.o. (građevinski otpad odvozi se u drobilicu Zagrebačkih cesta, unutar radne jedinice Recikliranje građevinskog otpada).</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30. ožujka, Grad Zagreb je u prostorijama Stožera preuzeo prvu radnu </a:t>
            </a:r>
            <a:r>
              <a:rPr lang="hr-HR" sz="1400" dirty="0" err="1">
                <a:solidFill>
                  <a:srgbClr val="000000"/>
                </a:solidFill>
                <a:latin typeface="Century Schoolbook" panose="02040604050505020304" pitchFamily="18" charset="0"/>
              </a:rPr>
              <a:t>Gis</a:t>
            </a:r>
            <a:r>
              <a:rPr lang="hr-HR" sz="1400" dirty="0">
                <a:solidFill>
                  <a:srgbClr val="000000"/>
                </a:solidFill>
                <a:latin typeface="Century Schoolbook" panose="02040604050505020304" pitchFamily="18" charset="0"/>
              </a:rPr>
              <a:t>  bazu ,,Zagreb potres 2020." s 25.142 prijave te su djelatnici Gradskog ureda za strategijsko planiranje i razvoj Grada pristupili obradi podataka prijava i pregleda zgrada.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err="1">
                <a:solidFill>
                  <a:srgbClr val="000000"/>
                </a:solidFill>
                <a:latin typeface="Century Schoolbook" panose="02040604050505020304" pitchFamily="18" charset="0"/>
              </a:rPr>
              <a:t>Gis</a:t>
            </a:r>
            <a:r>
              <a:rPr lang="hr-HR" sz="1400" dirty="0">
                <a:solidFill>
                  <a:srgbClr val="000000"/>
                </a:solidFill>
                <a:latin typeface="Century Schoolbook" panose="02040604050505020304" pitchFamily="18" charset="0"/>
              </a:rPr>
              <a:t>  baza ,,Zagreb potres 2020." prikuplja podatke temeljem kojih se daju procjene o ukupnom broju prijava, broju javnih i društvenih sadržaja prema vrsti i uporabljivosti, ukupnom broju zgrada s prijavom štete i ostale procjene koje su važne za cjelovitu procjenu šteta od potresa na području Grada Zagreba.</a:t>
            </a: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6" name="Picture 5">
            <a:extLst>
              <a:ext uri="{FF2B5EF4-FFF2-40B4-BE49-F238E27FC236}">
                <a16:creationId xmlns:a16="http://schemas.microsoft.com/office/drawing/2014/main" id="{D0110FC0-0F1D-48F4-AB1C-9B001B972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500" y="267494"/>
            <a:ext cx="2613012" cy="1742008"/>
          </a:xfrm>
          <a:prstGeom prst="rect">
            <a:avLst/>
          </a:prstGeom>
          <a:ln>
            <a:noFill/>
          </a:ln>
          <a:effectLst>
            <a:softEdge rad="112500"/>
          </a:effectLst>
        </p:spPr>
      </p:pic>
      <p:pic>
        <p:nvPicPr>
          <p:cNvPr id="8" name="Picture 7">
            <a:extLst>
              <a:ext uri="{FF2B5EF4-FFF2-40B4-BE49-F238E27FC236}">
                <a16:creationId xmlns:a16="http://schemas.microsoft.com/office/drawing/2014/main" id="{2A0E9BF8-92A1-4BAF-AFFF-A90D40D438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0393" y="2568231"/>
            <a:ext cx="2353607" cy="1569071"/>
          </a:xfrm>
          <a:prstGeom prst="rect">
            <a:avLst/>
          </a:prstGeom>
          <a:ln>
            <a:noFill/>
          </a:ln>
          <a:effectLst>
            <a:softEdge rad="112500"/>
          </a:effectLst>
        </p:spPr>
      </p:pic>
    </p:spTree>
    <p:extLst>
      <p:ext uri="{BB962C8B-B14F-4D97-AF65-F5344CB8AC3E}">
        <p14:creationId xmlns:p14="http://schemas.microsoft.com/office/powerpoint/2010/main" val="799445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78564" y="267494"/>
            <a:ext cx="8269900" cy="6093976"/>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Podaci su dostupni svim registriranim korisnicima koji rade na obradi podataka kao što su inženjeri na terenu, djelatnici gradskih upravnih tijela, djelatnici Zagrebačkog holdinga, stručni tim s Građevinskog fakulteta i administratori </a:t>
            </a:r>
            <a:r>
              <a:rPr lang="hr-HR" sz="1400" dirty="0" err="1">
                <a:solidFill>
                  <a:srgbClr val="000000"/>
                </a:solidFill>
                <a:latin typeface="Century Schoolbook" panose="02040604050505020304" pitchFamily="18" charset="0"/>
              </a:rPr>
              <a:t>GDi</a:t>
            </a:r>
            <a:r>
              <a:rPr lang="hr-HR" sz="1400" dirty="0">
                <a:solidFill>
                  <a:srgbClr val="000000"/>
                </a:solidFill>
                <a:latin typeface="Century Schoolbook" panose="02040604050505020304" pitchFamily="18" charset="0"/>
              </a:rPr>
              <a:t> d.o.0.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Cjelovita baza šteta uzrokovanih potresom bit će podloga za potrebe izrade prostornih analiza i stručnih programa obnove Grada Zagreba nakon potresa.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30. ožujka gradonačelnik Grada Zagreba predstavio je novoosnovani Sektor za građenje i sanaciju oštećenih objekata društvenih djelatnosti i stambenih objekata.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Sektor će obavljati poslove vezane za pripremu tehničke dokumentacije za građenje i sanaciju oštećenih objekata društvenih djelatnosti i stambenih objekata, pripremu i ishođenje suglasnosti, posebnih uvjeta i dozvola za građenje i sanaciju oštećenih objekata društvenih djelatnosti i stambenih objekata.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Na službenim mrežnim stranicama Grada Zagreba građanima je dostupan </a:t>
            </a:r>
            <a:r>
              <a:rPr lang="hr-HR" sz="1400" dirty="0" err="1">
                <a:solidFill>
                  <a:srgbClr val="000000"/>
                </a:solidFill>
                <a:latin typeface="Century Schoolbook" panose="02040604050505020304" pitchFamily="18" charset="0"/>
              </a:rPr>
              <a:t>info</a:t>
            </a:r>
            <a:r>
              <a:rPr lang="hr-HR" sz="1400" dirty="0">
                <a:solidFill>
                  <a:srgbClr val="000000"/>
                </a:solidFill>
                <a:latin typeface="Century Schoolbook" panose="02040604050505020304" pitchFamily="18" charset="0"/>
              </a:rPr>
              <a:t> telefon za sva pitanja vezana za potres te je izrađen link putem kojeg građani mogu zatražiti izdavanje potvrda o pregledu stručnjaka za brzu procjenu oštećenja u svrhu ostvarivanja određenih prava.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spTree>
    <p:extLst>
      <p:ext uri="{BB962C8B-B14F-4D97-AF65-F5344CB8AC3E}">
        <p14:creationId xmlns:p14="http://schemas.microsoft.com/office/powerpoint/2010/main" val="1502072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 y="0"/>
            <a:ext cx="9143999" cy="4508192"/>
          </a:xfrm>
          <a:prstGeom prst="rect">
            <a:avLst/>
          </a:prstGeom>
          <a:blipFill dpi="0" rotWithShape="0">
            <a:blip r:embed="rId5"/>
            <a:srcRect/>
            <a:stretch>
              <a:fillRect/>
            </a:stretch>
          </a:blipFill>
          <a:ln>
            <a:noFill/>
          </a:ln>
        </p:spPr>
      </p:pic>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17" name="Rectangle 16">
            <a:extLst>
              <a:ext uri="{FF2B5EF4-FFF2-40B4-BE49-F238E27FC236}">
                <a16:creationId xmlns:a16="http://schemas.microsoft.com/office/drawing/2014/main" id="{ABB3907B-6776-4AA6-953A-E272F47796EC}"/>
              </a:ext>
            </a:extLst>
          </p:cNvPr>
          <p:cNvSpPr/>
          <p:nvPr/>
        </p:nvSpPr>
        <p:spPr>
          <a:xfrm>
            <a:off x="4572000" y="196210"/>
            <a:ext cx="4248472" cy="646331"/>
          </a:xfrm>
          <a:prstGeom prst="rect">
            <a:avLst/>
          </a:prstGeom>
        </p:spPr>
        <p:txBody>
          <a:bodyPr wrap="square">
            <a:spAutoFit/>
          </a:bodyPr>
          <a:lstStyle/>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
        <p:nvSpPr>
          <p:cNvPr id="22" name="Rectangle 21">
            <a:extLst>
              <a:ext uri="{FF2B5EF4-FFF2-40B4-BE49-F238E27FC236}">
                <a16:creationId xmlns:a16="http://schemas.microsoft.com/office/drawing/2014/main" id="{5A19D532-89D4-4BC4-A667-CD79AFB05623}"/>
              </a:ext>
            </a:extLst>
          </p:cNvPr>
          <p:cNvSpPr/>
          <p:nvPr/>
        </p:nvSpPr>
        <p:spPr>
          <a:xfrm>
            <a:off x="4499992" y="411510"/>
            <a:ext cx="4392488" cy="646331"/>
          </a:xfrm>
          <a:prstGeom prst="rect">
            <a:avLst/>
          </a:prstGeom>
        </p:spPr>
        <p:txBody>
          <a:bodyPr wrap="square">
            <a:spAutoFit/>
          </a:bodyPr>
          <a:lstStyle/>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pic>
        <p:nvPicPr>
          <p:cNvPr id="5" name="Picture 4">
            <a:extLst>
              <a:ext uri="{FF2B5EF4-FFF2-40B4-BE49-F238E27FC236}">
                <a16:creationId xmlns:a16="http://schemas.microsoft.com/office/drawing/2014/main" id="{9DC75785-33FF-4347-8548-B5F74C6E2F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212"/>
            <a:ext cx="9144000" cy="4387205"/>
          </a:xfrm>
          <a:prstGeom prst="rect">
            <a:avLst/>
          </a:prstGeom>
        </p:spPr>
      </p:pic>
      <p:sp>
        <p:nvSpPr>
          <p:cNvPr id="14" name="Rectangle 13">
            <a:extLst>
              <a:ext uri="{FF2B5EF4-FFF2-40B4-BE49-F238E27FC236}">
                <a16:creationId xmlns:a16="http://schemas.microsoft.com/office/drawing/2014/main" id="{27867465-E598-4D0B-956C-FA9AB620B615}"/>
              </a:ext>
            </a:extLst>
          </p:cNvPr>
          <p:cNvSpPr/>
          <p:nvPr/>
        </p:nvSpPr>
        <p:spPr>
          <a:xfrm>
            <a:off x="5148064" y="201915"/>
            <a:ext cx="3744416" cy="763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chemeClr val="bg1"/>
                </a:solidFill>
                <a:latin typeface="Century Schoolbook" panose="02040604050505020304" pitchFamily="18" charset="0"/>
              </a:rPr>
              <a:t>TRAVANJ 2020.</a:t>
            </a:r>
          </a:p>
        </p:txBody>
      </p:sp>
    </p:spTree>
    <p:extLst>
      <p:ext uri="{BB962C8B-B14F-4D97-AF65-F5344CB8AC3E}">
        <p14:creationId xmlns:p14="http://schemas.microsoft.com/office/powerpoint/2010/main" val="30100820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8496944" cy="3600986"/>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Gradonačelnik Grada Zagreba je 2. travnja uputio dodatno pismo prema Vladi Republike Hrvatske da se hitno pokrenu aktivnosti za aktiviranje Fonda solidarnosti EU.</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6. travnja na službenoj stranici Grada Zagreba objavljena je Obavijest da se svi korisnici gradskih stanova (koji se nalaze u objektu koji je pregledom statičara utvrđen neuporabljivim za stanovanje) podnesu zahtjev Gradskom uredu za upravljanje imovinom Grada na objavljenom obrascu zbog obustave naplate troškova stanovanja u tom stanu od dana 22.03.2020.</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predložio izmjenu i dopunu Odluke o najmu stanova u tom dijelu da se </a:t>
            </a:r>
            <a:r>
              <a:rPr lang="hr-HR" sz="1400" i="1" dirty="0">
                <a:solidFill>
                  <a:srgbClr val="000000"/>
                </a:solidFill>
                <a:latin typeface="Century Schoolbook" panose="02040604050505020304" pitchFamily="18" charset="0"/>
              </a:rPr>
              <a:t>,,omogući vlasnicima i zaštićenim najmoprimcima koji koriste stanove koji su nakon prvog pregleda statičara utvrđeni neuporabljivim za stanovanje privremeno rješavanje stambenog pitanja najmom gradskog stana do povratka u obnovljene stambene prostore (stanove/kuće) pod uvjetom da su stanovali i prebivali na adresi tog stambenog prostora, da nemaju drugi stan/stambeni prostor ili kuću na području Republike Hrvatske i da se nalaze u iznimno teškom socijalno-zdravstvenom položaju.”</a:t>
            </a: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pic>
        <p:nvPicPr>
          <p:cNvPr id="8" name="Slika 3">
            <a:extLst>
              <a:ext uri="{FF2B5EF4-FFF2-40B4-BE49-F238E27FC236}">
                <a16:creationId xmlns:a16="http://schemas.microsoft.com/office/drawing/2014/main" id="{C2125370-AC74-4F7B-8426-8443DB42FD14}"/>
              </a:ext>
            </a:extLst>
          </p:cNvPr>
          <p:cNvPicPr>
            <a:picLocks noChangeAspect="1"/>
          </p:cNvPicPr>
          <p:nvPr/>
        </p:nvPicPr>
        <p:blipFill>
          <a:blip r:embed="rId4"/>
          <a:stretch>
            <a:fillRect/>
          </a:stretch>
        </p:blipFill>
        <p:spPr>
          <a:xfrm>
            <a:off x="3203848" y="3341341"/>
            <a:ext cx="5760640" cy="1187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7702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8064896" cy="1169551"/>
          </a:xfrm>
          <a:prstGeom prst="rect">
            <a:avLst/>
          </a:prstGeom>
        </p:spPr>
        <p:txBody>
          <a:bodyPr wrap="square">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6. travnja na području Grada Zagreba </a:t>
            </a:r>
            <a:r>
              <a:rPr lang="vi-VN" sz="1400" dirty="0">
                <a:solidFill>
                  <a:srgbClr val="000000"/>
                </a:solidFill>
                <a:latin typeface="Century Schoolbook" panose="02040604050505020304" pitchFamily="18" charset="0"/>
              </a:rPr>
              <a:t>postavljeni su spremnici za odlaganje gra</a:t>
            </a:r>
            <a:r>
              <a:rPr lang="hr-HR" sz="1400" dirty="0">
                <a:solidFill>
                  <a:srgbClr val="000000"/>
                </a:solidFill>
                <a:latin typeface="Century Schoolbook" panose="02040604050505020304" pitchFamily="18" charset="0"/>
              </a:rPr>
              <a:t>đ</a:t>
            </a:r>
            <a:r>
              <a:rPr lang="vi-VN" sz="1400" dirty="0">
                <a:solidFill>
                  <a:srgbClr val="000000"/>
                </a:solidFill>
                <a:latin typeface="Century Schoolbook" panose="02040604050505020304" pitchFamily="18" charset="0"/>
              </a:rPr>
              <a:t>evinske </a:t>
            </a:r>
            <a:r>
              <a:rPr lang="hr-HR" sz="1400" dirty="0">
                <a:solidFill>
                  <a:srgbClr val="000000"/>
                </a:solidFill>
                <a:latin typeface="Century Schoolbook" panose="02040604050505020304" pitchFamily="18" charset="0"/>
              </a:rPr>
              <a:t>š</a:t>
            </a:r>
            <a:r>
              <a:rPr lang="vi-VN" sz="1400" dirty="0">
                <a:solidFill>
                  <a:srgbClr val="000000"/>
                </a:solidFill>
                <a:latin typeface="Century Schoolbook" panose="02040604050505020304" pitchFamily="18" charset="0"/>
              </a:rPr>
              <a:t>ute</a:t>
            </a:r>
            <a:r>
              <a:rPr lang="hr-HR" sz="1400" dirty="0">
                <a:solidFill>
                  <a:srgbClr val="000000"/>
                </a:solidFill>
                <a:latin typeface="Century Schoolbook" panose="02040604050505020304" pitchFamily="18" charset="0"/>
              </a:rPr>
              <a:t> </a:t>
            </a:r>
            <a:r>
              <a:rPr lang="sv-SE" sz="1400" dirty="0">
                <a:solidFill>
                  <a:srgbClr val="000000"/>
                </a:solidFill>
                <a:latin typeface="Century Schoolbook" panose="02040604050505020304" pitchFamily="18" charset="0"/>
              </a:rPr>
              <a:t>(beton, opeka, crijep, plo</a:t>
            </a:r>
            <a:r>
              <a:rPr lang="hr-HR" sz="1400" dirty="0">
                <a:solidFill>
                  <a:srgbClr val="000000"/>
                </a:solidFill>
                <a:latin typeface="Century Schoolbook" panose="02040604050505020304" pitchFamily="18" charset="0"/>
              </a:rPr>
              <a:t>č</a:t>
            </a:r>
            <a:r>
              <a:rPr lang="sv-SE" sz="1400" dirty="0">
                <a:solidFill>
                  <a:srgbClr val="000000"/>
                </a:solidFill>
                <a:latin typeface="Century Schoolbook" panose="02040604050505020304" pitchFamily="18" charset="0"/>
              </a:rPr>
              <a:t>ice, keramika, </a:t>
            </a:r>
            <a:r>
              <a:rPr lang="hr-HR" sz="1400" dirty="0">
                <a:solidFill>
                  <a:srgbClr val="000000"/>
                </a:solidFill>
                <a:latin typeface="Century Schoolbook" panose="02040604050505020304" pitchFamily="18" charset="0"/>
              </a:rPr>
              <a:t>š</a:t>
            </a:r>
            <a:r>
              <a:rPr lang="sv-SE" sz="1400" dirty="0">
                <a:solidFill>
                  <a:srgbClr val="000000"/>
                </a:solidFill>
                <a:latin typeface="Century Schoolbook" panose="02040604050505020304" pitchFamily="18" charset="0"/>
              </a:rPr>
              <a:t>uta)</a:t>
            </a:r>
            <a:r>
              <a:rPr lang="hr-HR" sz="1400" dirty="0">
                <a:solidFill>
                  <a:srgbClr val="000000"/>
                </a:solidFill>
                <a:latin typeface="Century Schoolbook" panose="02040604050505020304" pitchFamily="18" charset="0"/>
              </a:rPr>
              <a:t>, a omogućeno je i </a:t>
            </a:r>
            <a:r>
              <a:rPr lang="vi-VN" sz="1400" dirty="0">
                <a:solidFill>
                  <a:srgbClr val="000000"/>
                </a:solidFill>
                <a:latin typeface="Century Schoolbook" panose="02040604050505020304" pitchFamily="18" charset="0"/>
              </a:rPr>
              <a:t>svi</a:t>
            </a:r>
            <a:r>
              <a:rPr lang="hr-HR" sz="1400" dirty="0">
                <a:solidFill>
                  <a:srgbClr val="000000"/>
                </a:solidFill>
                <a:latin typeface="Century Schoolbook" panose="02040604050505020304" pitchFamily="18" charset="0"/>
              </a:rPr>
              <a:t>m</a:t>
            </a:r>
            <a:r>
              <a:rPr lang="vi-VN" sz="1400" dirty="0">
                <a:solidFill>
                  <a:srgbClr val="000000"/>
                </a:solidFill>
                <a:latin typeface="Century Schoolbook" panose="02040604050505020304" pitchFamily="18" charset="0"/>
              </a:rPr>
              <a:t> građani</a:t>
            </a:r>
            <a:r>
              <a:rPr lang="hr-HR" sz="1400" dirty="0">
                <a:solidFill>
                  <a:srgbClr val="000000"/>
                </a:solidFill>
                <a:latin typeface="Century Schoolbook" panose="02040604050505020304" pitchFamily="18" charset="0"/>
              </a:rPr>
              <a:t>ma</a:t>
            </a:r>
            <a:r>
              <a:rPr lang="vi-VN" sz="1400" dirty="0">
                <a:solidFill>
                  <a:srgbClr val="000000"/>
                </a:solidFill>
                <a:latin typeface="Century Schoolbook" panose="02040604050505020304" pitchFamily="18" charset="0"/>
              </a:rPr>
              <a:t> </a:t>
            </a:r>
            <a:r>
              <a:rPr lang="hr-HR" sz="1400" dirty="0">
                <a:solidFill>
                  <a:srgbClr val="000000"/>
                </a:solidFill>
                <a:latin typeface="Century Schoolbook" panose="02040604050505020304" pitchFamily="18" charset="0"/>
              </a:rPr>
              <a:t>i subjektima da</a:t>
            </a:r>
            <a:r>
              <a:rPr lang="vi-VN" sz="1400" dirty="0">
                <a:solidFill>
                  <a:srgbClr val="000000"/>
                </a:solidFill>
                <a:latin typeface="Century Schoolbook" panose="02040604050505020304" pitchFamily="18" charset="0"/>
              </a:rPr>
              <a:t> i u vlastitoj organizaciji dove</a:t>
            </a:r>
            <a:r>
              <a:rPr lang="hr-HR" sz="1400" dirty="0" err="1">
                <a:solidFill>
                  <a:srgbClr val="000000"/>
                </a:solidFill>
                <a:latin typeface="Century Schoolbook" panose="02040604050505020304" pitchFamily="18" charset="0"/>
              </a:rPr>
              <a:t>zu</a:t>
            </a:r>
            <a:r>
              <a:rPr lang="hr-HR" sz="1400" dirty="0">
                <a:solidFill>
                  <a:srgbClr val="000000"/>
                </a:solidFill>
                <a:latin typeface="Century Schoolbook" panose="02040604050505020304" pitchFamily="18" charset="0"/>
              </a:rPr>
              <a:t> </a:t>
            </a:r>
            <a:r>
              <a:rPr lang="vi-VN" sz="1400" dirty="0">
                <a:solidFill>
                  <a:srgbClr val="000000"/>
                </a:solidFill>
                <a:latin typeface="Century Schoolbook" panose="02040604050505020304" pitchFamily="18" charset="0"/>
              </a:rPr>
              <a:t>i besplatno odl</a:t>
            </a:r>
            <a:r>
              <a:rPr lang="hr-HR" sz="1400" dirty="0">
                <a:solidFill>
                  <a:srgbClr val="000000"/>
                </a:solidFill>
                <a:latin typeface="Century Schoolbook" panose="02040604050505020304" pitchFamily="18" charset="0"/>
              </a:rPr>
              <a:t>ože svoj građevinski otpad</a:t>
            </a:r>
            <a:r>
              <a:rPr lang="vi-VN" sz="1400" dirty="0">
                <a:solidFill>
                  <a:srgbClr val="000000"/>
                </a:solidFill>
                <a:latin typeface="Century Schoolbook" panose="02040604050505020304" pitchFamily="18" charset="0"/>
              </a:rPr>
              <a:t> na </a:t>
            </a:r>
            <a:r>
              <a:rPr lang="hr-HR" sz="1400" dirty="0">
                <a:solidFill>
                  <a:srgbClr val="000000"/>
                </a:solidFill>
                <a:latin typeface="Century Schoolbook" panose="02040604050505020304" pitchFamily="18" charset="0"/>
              </a:rPr>
              <a:t>lokaciju </a:t>
            </a:r>
            <a:r>
              <a:rPr lang="vi-VN" sz="1400" dirty="0">
                <a:solidFill>
                  <a:srgbClr val="000000"/>
                </a:solidFill>
                <a:latin typeface="Century Schoolbook" panose="02040604050505020304" pitchFamily="18" charset="0"/>
              </a:rPr>
              <a:t>radne jedinice Recikliranje građevinskog otpada</a:t>
            </a:r>
            <a:r>
              <a:rPr lang="hr-HR" sz="1400" dirty="0">
                <a:solidFill>
                  <a:srgbClr val="000000"/>
                </a:solidFill>
                <a:latin typeface="Century Schoolbook" panose="02040604050505020304" pitchFamily="18" charset="0"/>
              </a:rPr>
              <a:t> Zagrebačkih cesta.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D2F7B80A-A57D-4BA3-84A8-BE755E1A1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11" y="1446565"/>
            <a:ext cx="4427889" cy="2949043"/>
          </a:xfrm>
          <a:prstGeom prst="rect">
            <a:avLst/>
          </a:prstGeom>
          <a:ln>
            <a:noFill/>
          </a:ln>
          <a:effectLst>
            <a:softEdge rad="112500"/>
          </a:effectLst>
        </p:spPr>
      </p:pic>
      <p:pic>
        <p:nvPicPr>
          <p:cNvPr id="8" name="Picture 7">
            <a:extLst>
              <a:ext uri="{FF2B5EF4-FFF2-40B4-BE49-F238E27FC236}">
                <a16:creationId xmlns:a16="http://schemas.microsoft.com/office/drawing/2014/main" id="{B7E102F0-90AD-42AB-9076-079E0F2E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401522"/>
            <a:ext cx="2453749" cy="1647773"/>
          </a:xfrm>
          <a:prstGeom prst="rect">
            <a:avLst/>
          </a:prstGeom>
          <a:ln>
            <a:noFill/>
          </a:ln>
          <a:effectLst>
            <a:softEdge rad="112500"/>
          </a:effectLst>
        </p:spPr>
      </p:pic>
      <p:pic>
        <p:nvPicPr>
          <p:cNvPr id="10" name="Picture 9">
            <a:extLst>
              <a:ext uri="{FF2B5EF4-FFF2-40B4-BE49-F238E27FC236}">
                <a16:creationId xmlns:a16="http://schemas.microsoft.com/office/drawing/2014/main" id="{CFDBD765-462F-40C8-B9F9-E5110C6E8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0491" y="2990607"/>
            <a:ext cx="2371518" cy="1431694"/>
          </a:xfrm>
          <a:prstGeom prst="rect">
            <a:avLst/>
          </a:prstGeom>
          <a:ln>
            <a:noFill/>
          </a:ln>
          <a:effectLst>
            <a:softEdge rad="112500"/>
          </a:effectLst>
        </p:spPr>
      </p:pic>
    </p:spTree>
    <p:extLst>
      <p:ext uri="{BB962C8B-B14F-4D97-AF65-F5344CB8AC3E}">
        <p14:creationId xmlns:p14="http://schemas.microsoft.com/office/powerpoint/2010/main" val="22634574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339752" y="2293849"/>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419872" y="267494"/>
            <a:ext cx="5544616" cy="7201972"/>
          </a:xfrm>
          <a:prstGeom prst="rect">
            <a:avLst/>
          </a:prstGeom>
        </p:spPr>
        <p:txBody>
          <a:bodyPr wrap="square">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17. travnja Grad Zagreb je započeo s podjelom građevinskog materijala građanima kojima je potrebna nužna pomoć za sanaciju oštećenja od potresa.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Mjera je namijenjena prvenstveno za vlasnike onih stambenih objekata koji su </a:t>
            </a:r>
            <a:r>
              <a:rPr lang="hr-HR" sz="1400" dirty="0" err="1">
                <a:solidFill>
                  <a:srgbClr val="000000"/>
                </a:solidFill>
                <a:latin typeface="Century Schoolbook" panose="02040604050505020304" pitchFamily="18" charset="0"/>
              </a:rPr>
              <a:t>najpogođeniji</a:t>
            </a:r>
            <a:r>
              <a:rPr lang="hr-HR" sz="1400" dirty="0">
                <a:solidFill>
                  <a:srgbClr val="000000"/>
                </a:solidFill>
                <a:latin typeface="Century Schoolbook" panose="02040604050505020304" pitchFamily="18" charset="0"/>
              </a:rPr>
              <a:t> potresom te koji sa sanacijom manjih oštećenja mogu nastaviti normalno živjeti u svojim objektima (Donji Grad, Gornji Grad – </a:t>
            </a:r>
            <a:r>
              <a:rPr lang="hr-HR" sz="1400" dirty="0" err="1">
                <a:solidFill>
                  <a:srgbClr val="000000"/>
                </a:solidFill>
                <a:latin typeface="Century Schoolbook" panose="02040604050505020304" pitchFamily="18" charset="0"/>
              </a:rPr>
              <a:t>Medveščak</a:t>
            </a:r>
            <a:r>
              <a:rPr lang="hr-HR" sz="1400" dirty="0">
                <a:solidFill>
                  <a:srgbClr val="000000"/>
                </a:solidFill>
                <a:latin typeface="Century Schoolbook" panose="02040604050505020304" pitchFamily="18" charset="0"/>
              </a:rPr>
              <a:t>, Gornja Dubrava, </a:t>
            </a:r>
            <a:r>
              <a:rPr lang="hr-HR" sz="1400" dirty="0" err="1">
                <a:solidFill>
                  <a:srgbClr val="000000"/>
                </a:solidFill>
                <a:latin typeface="Century Schoolbook" panose="02040604050505020304" pitchFamily="18" charset="0"/>
              </a:rPr>
              <a:t>Podsljeme</a:t>
            </a:r>
            <a:r>
              <a:rPr lang="hr-HR" sz="1400" dirty="0">
                <a:solidFill>
                  <a:srgbClr val="000000"/>
                </a:solidFill>
                <a:latin typeface="Century Schoolbook" panose="02040604050505020304" pitchFamily="18" charset="0"/>
              </a:rPr>
              <a:t> i Sesvete).</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Materijale su dijelili članovi vijeća gradskih četvrti i vijeća mjesnih odbora, uz pomoć djelatnika Gradskog ureda za samoupravu temeljem podataka prikupljenih od Ureda za upravljanje u hitnim situacijama, Sektora za građenje i sanaciju oštećenih objekata društvenih djelatnosti i stambenih objekata te podataka prikupljenih od članova vijeća gradskih četvrti i vijeća mjesnih odbora o objektima oštećenim u potresu.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B10932D2-5B75-4F43-BDAD-42C45340B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4" y="65171"/>
            <a:ext cx="1728192" cy="1728192"/>
          </a:xfrm>
          <a:prstGeom prst="rect">
            <a:avLst/>
          </a:prstGeom>
          <a:ln>
            <a:noFill/>
          </a:ln>
          <a:effectLst>
            <a:softEdge rad="112500"/>
          </a:effectLst>
        </p:spPr>
      </p:pic>
      <p:pic>
        <p:nvPicPr>
          <p:cNvPr id="8" name="Picture 7">
            <a:extLst>
              <a:ext uri="{FF2B5EF4-FFF2-40B4-BE49-F238E27FC236}">
                <a16:creationId xmlns:a16="http://schemas.microsoft.com/office/drawing/2014/main" id="{043EC314-13FF-4C27-A62C-22DD5F44A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0371" y="267494"/>
            <a:ext cx="1985525" cy="1321793"/>
          </a:xfrm>
          <a:prstGeom prst="rect">
            <a:avLst/>
          </a:prstGeom>
          <a:ln>
            <a:noFill/>
          </a:ln>
          <a:effectLst>
            <a:softEdge rad="112500"/>
          </a:effectLst>
        </p:spPr>
      </p:pic>
      <p:pic>
        <p:nvPicPr>
          <p:cNvPr id="10" name="Picture 9">
            <a:extLst>
              <a:ext uri="{FF2B5EF4-FFF2-40B4-BE49-F238E27FC236}">
                <a16:creationId xmlns:a16="http://schemas.microsoft.com/office/drawing/2014/main" id="{2FEDF68E-2708-4C78-84DB-0A2A7EE7C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35646"/>
            <a:ext cx="2451497" cy="1631997"/>
          </a:xfrm>
          <a:prstGeom prst="rect">
            <a:avLst/>
          </a:prstGeom>
          <a:ln>
            <a:noFill/>
          </a:ln>
          <a:effectLst>
            <a:softEdge rad="112500"/>
          </a:effectLst>
        </p:spPr>
      </p:pic>
      <p:pic>
        <p:nvPicPr>
          <p:cNvPr id="13" name="Picture 12">
            <a:extLst>
              <a:ext uri="{FF2B5EF4-FFF2-40B4-BE49-F238E27FC236}">
                <a16:creationId xmlns:a16="http://schemas.microsoft.com/office/drawing/2014/main" id="{490C107B-8941-4B3E-A80B-959F9477F6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181" y="3071357"/>
            <a:ext cx="2170014" cy="1444609"/>
          </a:xfrm>
          <a:prstGeom prst="rect">
            <a:avLst/>
          </a:prstGeom>
          <a:ln>
            <a:noFill/>
          </a:ln>
          <a:effectLst>
            <a:softEdge rad="112500"/>
          </a:effectLst>
        </p:spPr>
      </p:pic>
    </p:spTree>
    <p:extLst>
      <p:ext uri="{BB962C8B-B14F-4D97-AF65-F5344CB8AC3E}">
        <p14:creationId xmlns:p14="http://schemas.microsoft.com/office/powerpoint/2010/main" val="19033615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611560" y="400076"/>
            <a:ext cx="7056784" cy="2246769"/>
          </a:xfrm>
          <a:prstGeom prst="rect">
            <a:avLst/>
          </a:prstGeom>
        </p:spPr>
        <p:txBody>
          <a:bodyPr wrap="square">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sp>
        <p:nvSpPr>
          <p:cNvPr id="5" name="Rectangle 4"/>
          <p:cNvSpPr/>
          <p:nvPr/>
        </p:nvSpPr>
        <p:spPr>
          <a:xfrm>
            <a:off x="683568" y="400076"/>
            <a:ext cx="7920880" cy="523220"/>
          </a:xfrm>
          <a:prstGeom prst="rect">
            <a:avLst/>
          </a:prstGeom>
        </p:spPr>
        <p:txBody>
          <a:bodyPr wrap="square">
            <a:spAutoFit/>
          </a:bodyPr>
          <a:lstStyle/>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p>
        </p:txBody>
      </p:sp>
      <p:sp>
        <p:nvSpPr>
          <p:cNvPr id="9" name="Rectangle: Rounded Corners 5">
            <a:extLst>
              <a:ext uri="{FF2B5EF4-FFF2-40B4-BE49-F238E27FC236}">
                <a16:creationId xmlns:a16="http://schemas.microsoft.com/office/drawing/2014/main" id="{50E8F970-6E81-4E74-9474-251780F4B1B2}"/>
              </a:ext>
            </a:extLst>
          </p:cNvPr>
          <p:cNvSpPr/>
          <p:nvPr/>
        </p:nvSpPr>
        <p:spPr>
          <a:xfrm>
            <a:off x="4603178" y="812362"/>
            <a:ext cx="3366117" cy="291151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r-HR" sz="1200" dirty="0">
                <a:solidFill>
                  <a:srgbClr val="000000"/>
                </a:solidFill>
                <a:effectLst>
                  <a:outerShdw blurRad="38100" dist="38100" dir="2700000" algn="tl">
                    <a:srgbClr val="000000">
                      <a:alpha val="43137"/>
                    </a:srgbClr>
                  </a:outerShdw>
                </a:effectLst>
                <a:latin typeface="Century Schoolbook" panose="02040604050505020304" pitchFamily="18" charset="0"/>
              </a:rPr>
              <a:t>Raspoloživ i podijeljen građevinski materijal (s danom 15. lipnja 2020.)</a:t>
            </a:r>
          </a:p>
          <a:p>
            <a:pPr algn="ctr"/>
            <a:endParaRPr lang="hr-HR" sz="1400" dirty="0">
              <a:solidFill>
                <a:srgbClr val="000000"/>
              </a:solidFill>
              <a:latin typeface="Century Schoolbook" panose="02040604050505020304" pitchFamily="18" charset="0"/>
            </a:endParaRP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Opeka (podijeljeno 272.877 komada); </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Crijep (podijeljeno 235.800 komada); </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Drvena građa (podijeljeno 36.493 komada);</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Krovna folija (podijeljeno 35.980 komada); </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Mort (podijeljeno 9.397 komada);</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Dimnjak (</a:t>
            </a:r>
            <a:r>
              <a:rPr lang="hr-HR" sz="1100" dirty="0" err="1">
                <a:solidFill>
                  <a:srgbClr val="000000"/>
                </a:solidFill>
                <a:latin typeface="Century Schoolbook" panose="02040604050505020304" pitchFamily="18" charset="0"/>
              </a:rPr>
              <a:t>kompl</a:t>
            </a:r>
            <a:r>
              <a:rPr lang="hr-HR" sz="1100" dirty="0">
                <a:solidFill>
                  <a:srgbClr val="000000"/>
                </a:solidFill>
                <a:latin typeface="Century Schoolbook" panose="02040604050505020304" pitchFamily="18" charset="0"/>
              </a:rPr>
              <a:t> – podijeljeno 232 palete);</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Boja (podijeljeno 407 komada);</a:t>
            </a:r>
          </a:p>
          <a:p>
            <a:pPr marL="171450" indent="-171450">
              <a:buFont typeface="Wingdings" panose="05000000000000000000" pitchFamily="2" charset="2"/>
              <a:buChar char="ü"/>
            </a:pPr>
            <a:r>
              <a:rPr lang="hr-HR" sz="1100" dirty="0" err="1">
                <a:solidFill>
                  <a:srgbClr val="000000"/>
                </a:solidFill>
                <a:latin typeface="Century Schoolbook" panose="02040604050505020304" pitchFamily="18" charset="0"/>
              </a:rPr>
              <a:t>Glet</a:t>
            </a:r>
            <a:r>
              <a:rPr lang="hr-HR" sz="1100" dirty="0">
                <a:solidFill>
                  <a:srgbClr val="000000"/>
                </a:solidFill>
                <a:latin typeface="Century Schoolbook" panose="02040604050505020304" pitchFamily="18" charset="0"/>
              </a:rPr>
              <a:t> masa (podijeljeno 1.859 komada).</a:t>
            </a:r>
          </a:p>
          <a:p>
            <a:pPr marL="171450" indent="-171450">
              <a:buFont typeface="Wingdings" panose="05000000000000000000" pitchFamily="2" charset="2"/>
              <a:buChar char="ü"/>
            </a:pPr>
            <a:endParaRPr lang="hr-HR" sz="1100" dirty="0">
              <a:solidFill>
                <a:srgbClr val="000000"/>
              </a:solidFill>
              <a:latin typeface="Century Schoolbook" panose="02040604050505020304" pitchFamily="18" charset="0"/>
            </a:endParaRPr>
          </a:p>
          <a:p>
            <a:pPr algn="ctr"/>
            <a:r>
              <a:rPr lang="hr-HR" sz="1100" i="1" dirty="0">
                <a:solidFill>
                  <a:srgbClr val="000000"/>
                </a:solidFill>
                <a:latin typeface="Century Schoolbook" panose="02040604050505020304" pitchFamily="18" charset="0"/>
              </a:rPr>
              <a:t>*Mjeru podjele građevinskog materijala koristilo je više od 4000 građana</a:t>
            </a:r>
            <a:r>
              <a:rPr lang="hr-HR" sz="1100" dirty="0">
                <a:solidFill>
                  <a:srgbClr val="000000"/>
                </a:solidFill>
                <a:latin typeface="Century Schoolbook" panose="02040604050505020304" pitchFamily="18" charset="0"/>
              </a:rPr>
              <a:t>.</a:t>
            </a:r>
          </a:p>
        </p:txBody>
      </p:sp>
      <p:sp>
        <p:nvSpPr>
          <p:cNvPr id="10" name="Rectangle: Rounded Corners 5">
            <a:extLst>
              <a:ext uri="{FF2B5EF4-FFF2-40B4-BE49-F238E27FC236}">
                <a16:creationId xmlns:a16="http://schemas.microsoft.com/office/drawing/2014/main" id="{50E8F970-6E81-4E74-9474-251780F4B1B2}"/>
              </a:ext>
            </a:extLst>
          </p:cNvPr>
          <p:cNvSpPr/>
          <p:nvPr/>
        </p:nvSpPr>
        <p:spPr>
          <a:xfrm>
            <a:off x="773835" y="812363"/>
            <a:ext cx="3366117" cy="29115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r-HR" sz="1200" dirty="0">
                <a:solidFill>
                  <a:srgbClr val="000000"/>
                </a:solidFill>
                <a:effectLst>
                  <a:outerShdw blurRad="38100" dist="38100" dir="2700000" algn="tl">
                    <a:srgbClr val="000000">
                      <a:alpha val="43137"/>
                    </a:srgbClr>
                  </a:outerShdw>
                </a:effectLst>
                <a:latin typeface="Century Schoolbook" panose="02040604050505020304" pitchFamily="18" charset="0"/>
              </a:rPr>
              <a:t>Lokacije podjele građevinskog materijala</a:t>
            </a:r>
            <a:endParaRPr lang="hr-HR" sz="1400" dirty="0">
              <a:solidFill>
                <a:srgbClr val="000000"/>
              </a:solidFill>
              <a:latin typeface="Century Schoolbook" panose="02040604050505020304" pitchFamily="18" charset="0"/>
            </a:endParaRP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Gradska četvrt Sesvete (kod DVD-a </a:t>
            </a:r>
            <a:r>
              <a:rPr lang="hr-HR" sz="1100" dirty="0" err="1">
                <a:solidFill>
                  <a:srgbClr val="000000"/>
                </a:solidFill>
                <a:latin typeface="Century Schoolbook" panose="02040604050505020304" pitchFamily="18" charset="0"/>
              </a:rPr>
              <a:t>Kučilovina</a:t>
            </a:r>
            <a:r>
              <a:rPr lang="hr-HR" sz="1100" dirty="0">
                <a:solidFill>
                  <a:srgbClr val="000000"/>
                </a:solidFill>
                <a:latin typeface="Century Schoolbook" panose="02040604050505020304" pitchFamily="18" charset="0"/>
              </a:rPr>
              <a:t>); </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Gradska četvrt Donji Grad (u dvorištu Klasične 2., 7. i 16. gimnazije); </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Gradska četvrt Gornji Grad (na parkiralištu kod Krematorija Mirogoj);</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Gradska četvrt Gornja Dubrava (uz sportsku dvoranu OŠ </a:t>
            </a:r>
            <a:r>
              <a:rPr lang="hr-HR" sz="1100" dirty="0" err="1">
                <a:solidFill>
                  <a:srgbClr val="000000"/>
                </a:solidFill>
                <a:latin typeface="Century Schoolbook" panose="02040604050505020304" pitchFamily="18" charset="0"/>
              </a:rPr>
              <a:t>Granešina</a:t>
            </a:r>
            <a:r>
              <a:rPr lang="hr-HR" sz="1100" dirty="0">
                <a:solidFill>
                  <a:srgbClr val="000000"/>
                </a:solidFill>
                <a:latin typeface="Century Schoolbook" panose="02040604050505020304" pitchFamily="18" charset="0"/>
              </a:rPr>
              <a:t>); </a:t>
            </a:r>
          </a:p>
          <a:p>
            <a:pPr marL="171450" indent="-171450">
              <a:buFont typeface="Wingdings" panose="05000000000000000000" pitchFamily="2" charset="2"/>
              <a:buChar char="ü"/>
            </a:pPr>
            <a:r>
              <a:rPr lang="hr-HR" sz="1100" dirty="0">
                <a:solidFill>
                  <a:srgbClr val="000000"/>
                </a:solidFill>
                <a:latin typeface="Century Schoolbook" panose="02040604050505020304" pitchFamily="18" charset="0"/>
              </a:rPr>
              <a:t>Gradska četvrt </a:t>
            </a:r>
            <a:r>
              <a:rPr lang="hr-HR" sz="1100" dirty="0" err="1">
                <a:solidFill>
                  <a:srgbClr val="000000"/>
                </a:solidFill>
                <a:latin typeface="Century Schoolbook" panose="02040604050505020304" pitchFamily="18" charset="0"/>
              </a:rPr>
              <a:t>Podsljeme</a:t>
            </a:r>
            <a:r>
              <a:rPr lang="hr-HR" sz="1100" dirty="0">
                <a:solidFill>
                  <a:srgbClr val="000000"/>
                </a:solidFill>
                <a:latin typeface="Century Schoolbook" panose="02040604050505020304" pitchFamily="18" charset="0"/>
              </a:rPr>
              <a:t> (kod OŠ </a:t>
            </a:r>
            <a:r>
              <a:rPr lang="hr-HR" sz="1100" dirty="0" err="1">
                <a:solidFill>
                  <a:srgbClr val="000000"/>
                </a:solidFill>
                <a:latin typeface="Century Schoolbook" panose="02040604050505020304" pitchFamily="18" charset="0"/>
              </a:rPr>
              <a:t>Vidovec</a:t>
            </a:r>
            <a:r>
              <a:rPr lang="hr-HR" sz="1100" dirty="0">
                <a:solidFill>
                  <a:srgbClr val="000000"/>
                </a:solidFill>
                <a:latin typeface="Century Schoolbook" panose="02040604050505020304" pitchFamily="18" charset="0"/>
              </a:rPr>
              <a:t> i OŠ </a:t>
            </a:r>
            <a:r>
              <a:rPr lang="hr-HR" sz="1100" dirty="0" err="1">
                <a:solidFill>
                  <a:srgbClr val="000000"/>
                </a:solidFill>
                <a:latin typeface="Century Schoolbook" panose="02040604050505020304" pitchFamily="18" charset="0"/>
              </a:rPr>
              <a:t>Markuševec</a:t>
            </a:r>
            <a:r>
              <a:rPr lang="hr-HR" sz="1100" dirty="0">
                <a:solidFill>
                  <a:srgbClr val="000000"/>
                </a:solidFill>
                <a:latin typeface="Century Schoolbook" panose="02040604050505020304" pitchFamily="18" charset="0"/>
              </a:rPr>
              <a:t>).</a:t>
            </a:r>
          </a:p>
        </p:txBody>
      </p:sp>
    </p:spTree>
    <p:extLst>
      <p:ext uri="{BB962C8B-B14F-4D97-AF65-F5344CB8AC3E}">
        <p14:creationId xmlns:p14="http://schemas.microsoft.com/office/powerpoint/2010/main" val="23815139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5688632" cy="7632859"/>
          </a:xfrm>
          <a:prstGeom prst="rect">
            <a:avLst/>
          </a:prstGeom>
        </p:spPr>
        <p:txBody>
          <a:bodyPr wrap="square">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Sukladno Zaključku gradonačelnika od 24. travnja osnovan je i imenovan Savjet za koordiniranje aktivnosti vezanih za izradu Programa cjelovite obnove povijesne jezgre Grada Zagreba.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Savjet je sastavljen od predstavnika vodećih znanstvenih i stručnih institucija i pojedinaca čime se osigurava najviša razina javnosti u radu, vrhunska stručnost i transparentnost svih aktivnosti i sudionika procesa obnove.</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Zavod za prostorno uređenje Grada Zagreba nadležan je za izradu programa cjelovite obnove povijesne jezgre Grada Zagreba temeljem sektorskih studija, rezultata i zaključaka radnih skupina i Savjeta koji će predstavljati prostorno plansku podlogu i preduvjete za izradu prostornih planova nove generacije i koji će biti osnova za povlačenje bespovratnih sredstava iz nacionalnih i EU izvora, kao i realizaciju EU projekata.</a:t>
            </a:r>
          </a:p>
          <a:p>
            <a:endParaRPr lang="hr-HR" sz="1400" dirty="0">
              <a:solidFill>
                <a:srgbClr val="000000"/>
              </a:solidFill>
              <a:latin typeface="Century Schoolbook" panose="02040604050505020304" pitchFamily="18" charset="0"/>
            </a:endParaRPr>
          </a:p>
          <a:p>
            <a:r>
              <a:rPr lang="hr-HR" sz="1400" dirty="0">
                <a:solidFill>
                  <a:srgbClr val="000000"/>
                </a:solidFill>
                <a:latin typeface="Century Schoolbook" panose="02040604050505020304" pitchFamily="18" charset="0"/>
              </a:rPr>
              <a:t>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90946921-55A2-4FE4-B531-4E4758244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613" y="339502"/>
            <a:ext cx="2610357" cy="3919364"/>
          </a:xfrm>
          <a:prstGeom prst="rect">
            <a:avLst/>
          </a:prstGeom>
          <a:ln>
            <a:noFill/>
          </a:ln>
          <a:effectLst>
            <a:softEdge rad="112500"/>
          </a:effectLst>
        </p:spPr>
      </p:pic>
    </p:spTree>
    <p:extLst>
      <p:ext uri="{BB962C8B-B14F-4D97-AF65-F5344CB8AC3E}">
        <p14:creationId xmlns:p14="http://schemas.microsoft.com/office/powerpoint/2010/main" val="21371502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8064896" cy="1600438"/>
          </a:xfrm>
          <a:prstGeom prst="rect">
            <a:avLst/>
          </a:prstGeom>
        </p:spPr>
        <p:txBody>
          <a:bodyPr wrap="square">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29. travnja u promet su puštene prve tri tramvajske linije (linije 3, 5 i 14) koje prometuju slobodnim prometnim koridorima prema nedjeljnom rasporedu vožnje (od tog perioda radnim danom, subotom i nedjeljom u vršnom satu je prometovalo 28 voznih jedinica).</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26. travnja Grad Zagreb je uveo mogućnost provjere prijave šteta na imovini u Registar šteta putem besplatnog telefona 0800 8803 i e-maila: </a:t>
            </a:r>
            <a:r>
              <a:rPr lang="hr-HR" sz="1400" dirty="0">
                <a:solidFill>
                  <a:srgbClr val="000000"/>
                </a:solidFill>
                <a:latin typeface="Century Schoolbook" panose="02040604050505020304" pitchFamily="18" charset="0"/>
                <a:hlinkClick r:id="rId4"/>
              </a:rPr>
              <a:t>provjera.prijave@zagreb.hr</a:t>
            </a:r>
            <a:r>
              <a:rPr lang="hr-HR" sz="1400" dirty="0">
                <a:solidFill>
                  <a:srgbClr val="000000"/>
                </a:solidFill>
                <a:latin typeface="Century Schoolbook" panose="02040604050505020304" pitchFamily="18" charset="0"/>
              </a:rPr>
              <a:t>.</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A896DCC9-1678-43D7-886C-0D4736A3E4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815" y="1934359"/>
            <a:ext cx="1624718" cy="2437077"/>
          </a:xfrm>
          <a:prstGeom prst="rect">
            <a:avLst/>
          </a:prstGeom>
          <a:ln>
            <a:noFill/>
          </a:ln>
          <a:effectLst>
            <a:softEdge rad="112500"/>
          </a:effectLst>
        </p:spPr>
      </p:pic>
      <p:pic>
        <p:nvPicPr>
          <p:cNvPr id="8" name="Picture 7">
            <a:extLst>
              <a:ext uri="{FF2B5EF4-FFF2-40B4-BE49-F238E27FC236}">
                <a16:creationId xmlns:a16="http://schemas.microsoft.com/office/drawing/2014/main" id="{1D1B2B00-42F6-49DE-8464-4956446C25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5013" y="2088734"/>
            <a:ext cx="3192489" cy="2128326"/>
          </a:xfrm>
          <a:prstGeom prst="rect">
            <a:avLst/>
          </a:prstGeom>
          <a:ln>
            <a:noFill/>
          </a:ln>
          <a:effectLst>
            <a:softEdge rad="112500"/>
          </a:effectLst>
        </p:spPr>
      </p:pic>
      <p:pic>
        <p:nvPicPr>
          <p:cNvPr id="10" name="Picture 9">
            <a:extLst>
              <a:ext uri="{FF2B5EF4-FFF2-40B4-BE49-F238E27FC236}">
                <a16:creationId xmlns:a16="http://schemas.microsoft.com/office/drawing/2014/main" id="{38DAA3E4-613F-463A-9335-F91BDB6D76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8092" y="2084121"/>
            <a:ext cx="3406200" cy="2270800"/>
          </a:xfrm>
          <a:prstGeom prst="rect">
            <a:avLst/>
          </a:prstGeom>
          <a:ln>
            <a:noFill/>
          </a:ln>
          <a:effectLst>
            <a:softEdge rad="112500"/>
          </a:effectLst>
        </p:spPr>
      </p:pic>
    </p:spTree>
    <p:extLst>
      <p:ext uri="{BB962C8B-B14F-4D97-AF65-F5344CB8AC3E}">
        <p14:creationId xmlns:p14="http://schemas.microsoft.com/office/powerpoint/2010/main" val="28966662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 y="0"/>
            <a:ext cx="9143999" cy="4508192"/>
          </a:xfrm>
          <a:prstGeom prst="rect">
            <a:avLst/>
          </a:prstGeom>
          <a:blipFill dpi="0" rotWithShape="0">
            <a:blip r:embed="rId5"/>
            <a:srcRect/>
            <a:stretch>
              <a:fillRect/>
            </a:stretch>
          </a:blipFill>
          <a:ln>
            <a:noFill/>
          </a:ln>
        </p:spPr>
      </p:pic>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17" name="Rectangle 16">
            <a:extLst>
              <a:ext uri="{FF2B5EF4-FFF2-40B4-BE49-F238E27FC236}">
                <a16:creationId xmlns:a16="http://schemas.microsoft.com/office/drawing/2014/main" id="{ABB3907B-6776-4AA6-953A-E272F47796EC}"/>
              </a:ext>
            </a:extLst>
          </p:cNvPr>
          <p:cNvSpPr/>
          <p:nvPr/>
        </p:nvSpPr>
        <p:spPr>
          <a:xfrm>
            <a:off x="4572000" y="196210"/>
            <a:ext cx="4248472" cy="646331"/>
          </a:xfrm>
          <a:prstGeom prst="rect">
            <a:avLst/>
          </a:prstGeom>
        </p:spPr>
        <p:txBody>
          <a:bodyPr wrap="square">
            <a:spAutoFit/>
          </a:bodyPr>
          <a:lstStyle/>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
        <p:nvSpPr>
          <p:cNvPr id="22" name="Rectangle 21">
            <a:extLst>
              <a:ext uri="{FF2B5EF4-FFF2-40B4-BE49-F238E27FC236}">
                <a16:creationId xmlns:a16="http://schemas.microsoft.com/office/drawing/2014/main" id="{5A19D532-89D4-4BC4-A667-CD79AFB05623}"/>
              </a:ext>
            </a:extLst>
          </p:cNvPr>
          <p:cNvSpPr/>
          <p:nvPr/>
        </p:nvSpPr>
        <p:spPr>
          <a:xfrm>
            <a:off x="4499992" y="411510"/>
            <a:ext cx="4392488" cy="646331"/>
          </a:xfrm>
          <a:prstGeom prst="rect">
            <a:avLst/>
          </a:prstGeom>
        </p:spPr>
        <p:txBody>
          <a:bodyPr wrap="square">
            <a:spAutoFit/>
          </a:bodyPr>
          <a:lstStyle/>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pic>
        <p:nvPicPr>
          <p:cNvPr id="5" name="Picture 4">
            <a:extLst>
              <a:ext uri="{FF2B5EF4-FFF2-40B4-BE49-F238E27FC236}">
                <a16:creationId xmlns:a16="http://schemas.microsoft.com/office/drawing/2014/main" id="{57D96D08-9EFE-4FB9-A784-8E405EB712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4438650"/>
          </a:xfrm>
          <a:prstGeom prst="rect">
            <a:avLst/>
          </a:prstGeom>
        </p:spPr>
      </p:pic>
      <p:sp>
        <p:nvSpPr>
          <p:cNvPr id="14" name="Rectangle 13">
            <a:extLst>
              <a:ext uri="{FF2B5EF4-FFF2-40B4-BE49-F238E27FC236}">
                <a16:creationId xmlns:a16="http://schemas.microsoft.com/office/drawing/2014/main" id="{5A748499-50E9-459D-AAB3-E9C504B3FC93}"/>
              </a:ext>
            </a:extLst>
          </p:cNvPr>
          <p:cNvSpPr/>
          <p:nvPr/>
        </p:nvSpPr>
        <p:spPr>
          <a:xfrm>
            <a:off x="5148064" y="201915"/>
            <a:ext cx="3744416" cy="763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chemeClr val="bg1"/>
                </a:solidFill>
                <a:latin typeface="Century Schoolbook" panose="02040604050505020304" pitchFamily="18" charset="0"/>
              </a:rPr>
              <a:t>SVIBANJ 2020.</a:t>
            </a:r>
          </a:p>
        </p:txBody>
      </p:sp>
    </p:spTree>
    <p:extLst>
      <p:ext uri="{BB962C8B-B14F-4D97-AF65-F5344CB8AC3E}">
        <p14:creationId xmlns:p14="http://schemas.microsoft.com/office/powerpoint/2010/main" val="13099134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29207"/>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pic>
        <p:nvPicPr>
          <p:cNvPr id="12" name="Rezervirano mjesto sadržaja 3">
            <a:extLst>
              <a:ext uri="{FF2B5EF4-FFF2-40B4-BE49-F238E27FC236}">
                <a16:creationId xmlns:a16="http://schemas.microsoft.com/office/drawing/2014/main" id="{49064AE7-6E3C-4589-92E4-BFE1B61487EF}"/>
              </a:ext>
            </a:extLst>
          </p:cNvPr>
          <p:cNvPicPr>
            <a:picLocks noChangeAspect="1"/>
          </p:cNvPicPr>
          <p:nvPr/>
        </p:nvPicPr>
        <p:blipFill>
          <a:blip r:embed="rId4"/>
          <a:stretch>
            <a:fillRect/>
          </a:stretch>
        </p:blipFill>
        <p:spPr>
          <a:xfrm>
            <a:off x="37538" y="11245"/>
            <a:ext cx="5398558" cy="4417961"/>
          </a:xfrm>
          <a:prstGeom prst="rect">
            <a:avLst/>
          </a:prstGeom>
        </p:spPr>
      </p:pic>
      <p:pic>
        <p:nvPicPr>
          <p:cNvPr id="13" name="Rezervirano mjesto sadržaja 3">
            <a:extLst>
              <a:ext uri="{FF2B5EF4-FFF2-40B4-BE49-F238E27FC236}">
                <a16:creationId xmlns:a16="http://schemas.microsoft.com/office/drawing/2014/main" id="{236A98C1-ED38-48D8-845F-0620E3FC5E98}"/>
              </a:ext>
            </a:extLst>
          </p:cNvPr>
          <p:cNvPicPr>
            <a:picLocks noChangeAspect="1"/>
          </p:cNvPicPr>
          <p:nvPr/>
        </p:nvPicPr>
        <p:blipFill>
          <a:blip r:embed="rId5"/>
          <a:stretch>
            <a:fillRect/>
          </a:stretch>
        </p:blipFill>
        <p:spPr>
          <a:xfrm>
            <a:off x="5436096" y="30081"/>
            <a:ext cx="3680674" cy="2541669"/>
          </a:xfrm>
          <a:prstGeom prst="rect">
            <a:avLst/>
          </a:prstGeom>
        </p:spPr>
      </p:pic>
      <p:pic>
        <p:nvPicPr>
          <p:cNvPr id="2050" name="Picture 2" descr="C:\Users\Korisnik\Desktop\slike potres\120490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2973" y="2600643"/>
            <a:ext cx="2438085" cy="18285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orisnik\Desktop\slike potres\potres-zagreb-katedra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2129" y="2600643"/>
            <a:ext cx="1184641" cy="184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68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5760640" cy="4616648"/>
          </a:xfrm>
          <a:prstGeom prst="rect">
            <a:avLst/>
          </a:prstGeom>
        </p:spPr>
        <p:txBody>
          <a:bodyPr wrap="square">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4. svibnja nastavljena je 2. faza u tramvajskom podsustavu; tramvajske linije 3, 5 i 7 prometuju redovnom trasom, dok linije 12 i 14 prometuju izmijenjenom trasom po nedjeljnom rasporedu vožnje (od tog perioda radnim danom, subotom i nedjeljom u vršnom satu je prometovalo 51 voznih jedinica).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6. svibnja bio je krajnji rok za prijavu šteta od posljedica potresa na imovini putem Javnog poziva.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7. svibnja Gradska skupština Grada Zagreba donijela je Odluku o izmjenama i dopuni Odluke o najmu stanova kojom je vlasnicima stanova/kuća i zaštićenim najmoprimcima (koji su u vrijeme potresa stanovali u stanu/kući i imali prijavljeno prebivalište na adresi stana/kuće te se nalaze u iznimno teškom socijalno-zdravstvenom položaju, a isti su zbog oštećenja prouzročenih potresom utvrđeni neuporabljivim), omogućeno stambeno zbrinjavanje dodjelom stana u najam na određeno vrijeme do završene obnove stana/kuće.</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DC3F3E47-9D24-4DEA-BA28-15C37D236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289" y="354055"/>
            <a:ext cx="2767164" cy="1844775"/>
          </a:xfrm>
          <a:prstGeom prst="rect">
            <a:avLst/>
          </a:prstGeom>
          <a:ln>
            <a:noFill/>
          </a:ln>
          <a:effectLst>
            <a:softEdge rad="112500"/>
          </a:effectLst>
        </p:spPr>
      </p:pic>
      <p:pic>
        <p:nvPicPr>
          <p:cNvPr id="8" name="Picture 7">
            <a:extLst>
              <a:ext uri="{FF2B5EF4-FFF2-40B4-BE49-F238E27FC236}">
                <a16:creationId xmlns:a16="http://schemas.microsoft.com/office/drawing/2014/main" id="{F2583777-1C6F-40CD-B802-C18FFCF49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157" y="2217539"/>
            <a:ext cx="1629861" cy="2444792"/>
          </a:xfrm>
          <a:prstGeom prst="rect">
            <a:avLst/>
          </a:prstGeom>
          <a:ln>
            <a:noFill/>
          </a:ln>
          <a:effectLst>
            <a:softEdge rad="112500"/>
          </a:effectLst>
        </p:spPr>
      </p:pic>
    </p:spTree>
    <p:extLst>
      <p:ext uri="{BB962C8B-B14F-4D97-AF65-F5344CB8AC3E}">
        <p14:creationId xmlns:p14="http://schemas.microsoft.com/office/powerpoint/2010/main" val="18209813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220846" y="339502"/>
            <a:ext cx="5671634" cy="8279190"/>
          </a:xfrm>
          <a:prstGeom prst="rect">
            <a:avLst/>
          </a:prstGeom>
        </p:spPr>
        <p:txBody>
          <a:bodyPr wrap="square">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3. i 4. faza u tramvajskom prometu započela je 11. svibnja – uz dosadašnje tramvajske linije 3,5,7 i 12 (koje su nastavile prometovati prema izvanrednom voznom redu 2. faze), u promet su puštene i tramvajske linije 1,2,4,6,9,11,14 i 17 prema izvanrednom voznom redu i prema nedjeljnom rasporedu vožnje (od tog perioda radnim danom je u prometu 124 voznih jedinica, subotom 93 vozne jedinice i nedjeljom 91 vozna jedinica).</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Na sjednici Gradske skupštine Grada Zagreba 14. svibnja usvojen je Zaključak o osnivanju i imenovanju Stručnog povjerenstva Grada Zagreba za procjenu šteta od prirodne nepogode – potresa.</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Od 18. svibnja nije više bilo moguće parkiranje automobila na javnim površinama na kojima nije predviđeno parkiranje i zaustavljanje, posebno na javnim zelenim površinama i parkovima.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r>
              <a:rPr lang="hr-HR" sz="1400" dirty="0">
                <a:solidFill>
                  <a:srgbClr val="000000"/>
                </a:solidFill>
                <a:latin typeface="Century Schoolbook" panose="02040604050505020304" pitchFamily="18" charset="0"/>
              </a:rPr>
              <a:t>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EFFFAB96-6B44-4557-9B26-DAD0A3A64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782" y="71545"/>
            <a:ext cx="2893389" cy="4340084"/>
          </a:xfrm>
          <a:prstGeom prst="rect">
            <a:avLst/>
          </a:prstGeom>
          <a:ln>
            <a:noFill/>
          </a:ln>
          <a:effectLst>
            <a:softEdge rad="112500"/>
          </a:effectLst>
        </p:spPr>
      </p:pic>
    </p:spTree>
    <p:extLst>
      <p:ext uri="{BB962C8B-B14F-4D97-AF65-F5344CB8AC3E}">
        <p14:creationId xmlns:p14="http://schemas.microsoft.com/office/powerpoint/2010/main" val="34806826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6192688" cy="7848302"/>
          </a:xfrm>
          <a:prstGeom prst="rect">
            <a:avLst/>
          </a:prstGeom>
        </p:spPr>
        <p:txBody>
          <a:bodyPr wrap="square">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za sve stanovnike stradalog središta grada (Gornjeg i Donjeg Grada) i dalje osigurao besplatno parkiranje na dostupnim parkirališnim mjestima na pločnicima, parkiralištima i u javnim garažama, dok je za sve ostale nastavljena redovna naplata parkinga.  </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Podružnica Čistoća od 15. svibnja nastavlja s planskim odvozom glomaznog otpada, isključivo putem obrasca s mrežne stranice Čistoće.  </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21. svibnja raspisao Javni poziv za sastavljanje Popisa stručnih osoba za procjenu šteta od prirodne nepogode – potresa. Prijave su se podnosile u roku 15 dana od objave na mrežnim stranicama Grada Zagreba i tiskanim medijima/dnevnom tisku.</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U Kongresnom centru Zagrebačkog velesajma održana je i prva sjednica Savjeta za izradu Programa za cjelovitu obnovu Povijesne jezgre Grada Zagreba.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5B83EEEB-D50C-4C6D-9877-679C1873B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4858" y="137653"/>
            <a:ext cx="1643792" cy="2191723"/>
          </a:xfrm>
          <a:prstGeom prst="rect">
            <a:avLst/>
          </a:prstGeom>
          <a:ln>
            <a:noFill/>
          </a:ln>
          <a:effectLst>
            <a:softEdge rad="112500"/>
          </a:effectLst>
        </p:spPr>
      </p:pic>
      <p:pic>
        <p:nvPicPr>
          <p:cNvPr id="8" name="Picture 7">
            <a:extLst>
              <a:ext uri="{FF2B5EF4-FFF2-40B4-BE49-F238E27FC236}">
                <a16:creationId xmlns:a16="http://schemas.microsoft.com/office/drawing/2014/main" id="{8E71D951-B4A6-4DFC-985C-081FA4C21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9854" y="2238686"/>
            <a:ext cx="1526525" cy="2217250"/>
          </a:xfrm>
          <a:prstGeom prst="rect">
            <a:avLst/>
          </a:prstGeom>
          <a:ln>
            <a:noFill/>
          </a:ln>
          <a:effectLst>
            <a:softEdge rad="112500"/>
          </a:effectLst>
        </p:spPr>
      </p:pic>
    </p:spTree>
    <p:extLst>
      <p:ext uri="{BB962C8B-B14F-4D97-AF65-F5344CB8AC3E}">
        <p14:creationId xmlns:p14="http://schemas.microsoft.com/office/powerpoint/2010/main" val="8847360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4176464" cy="6124754"/>
          </a:xfrm>
          <a:prstGeom prst="rect">
            <a:avLst/>
          </a:prstGeom>
        </p:spPr>
        <p:txBody>
          <a:bodyPr wrap="square">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Gradsko povjerenstvo Grada Zagreba za procjenu šteta od prirodnih nepogoda je 22. svibnja podnijelo Prvu procjenu šteta putem Registra šteta sukladno Pravilniku te je tražena žurna pomoć Vlade RH.</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U Registar šteta je upisano 30.500 prijavljenih šteta od potresa; prva procjena šteta na pristiglim obrascima iznosi 8.178.946.379 kuna s napomenom da 24% prijava (7.377 PN obrazaca) nema navedenu procjenu štete.</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29173678"/>
              </p:ext>
            </p:extLst>
          </p:nvPr>
        </p:nvGraphicFramePr>
        <p:xfrm>
          <a:off x="4638203" y="198614"/>
          <a:ext cx="4254277" cy="4089242"/>
        </p:xfrm>
        <a:graphic>
          <a:graphicData uri="http://schemas.openxmlformats.org/drawingml/2006/table">
            <a:tbl>
              <a:tblPr firstRow="1" firstCol="1" bandRow="1">
                <a:tableStyleId>{5C22544A-7EE6-4342-B048-85BDC9FD1C3A}</a:tableStyleId>
              </a:tblPr>
              <a:tblGrid>
                <a:gridCol w="1324553">
                  <a:extLst>
                    <a:ext uri="{9D8B030D-6E8A-4147-A177-3AD203B41FA5}">
                      <a16:colId xmlns:a16="http://schemas.microsoft.com/office/drawing/2014/main" val="20000"/>
                    </a:ext>
                  </a:extLst>
                </a:gridCol>
                <a:gridCol w="375893">
                  <a:extLst>
                    <a:ext uri="{9D8B030D-6E8A-4147-A177-3AD203B41FA5}">
                      <a16:colId xmlns:a16="http://schemas.microsoft.com/office/drawing/2014/main" val="20001"/>
                    </a:ext>
                  </a:extLst>
                </a:gridCol>
                <a:gridCol w="112533">
                  <a:extLst>
                    <a:ext uri="{9D8B030D-6E8A-4147-A177-3AD203B41FA5}">
                      <a16:colId xmlns:a16="http://schemas.microsoft.com/office/drawing/2014/main" val="20002"/>
                    </a:ext>
                  </a:extLst>
                </a:gridCol>
                <a:gridCol w="311372">
                  <a:extLst>
                    <a:ext uri="{9D8B030D-6E8A-4147-A177-3AD203B41FA5}">
                      <a16:colId xmlns:a16="http://schemas.microsoft.com/office/drawing/2014/main" val="20003"/>
                    </a:ext>
                  </a:extLst>
                </a:gridCol>
                <a:gridCol w="2129926">
                  <a:extLst>
                    <a:ext uri="{9D8B030D-6E8A-4147-A177-3AD203B41FA5}">
                      <a16:colId xmlns:a16="http://schemas.microsoft.com/office/drawing/2014/main" val="20004"/>
                    </a:ext>
                  </a:extLst>
                </a:gridCol>
              </a:tblGrid>
              <a:tr h="151614">
                <a:tc>
                  <a:txBody>
                    <a:bodyPr/>
                    <a:lstStyle/>
                    <a:p>
                      <a:pPr>
                        <a:lnSpc>
                          <a:spcPct val="115000"/>
                        </a:lnSpc>
                        <a:spcAft>
                          <a:spcPts val="0"/>
                        </a:spcAft>
                      </a:pPr>
                      <a:r>
                        <a:rPr lang="hr-HR" sz="800" dirty="0">
                          <a:effectLst/>
                        </a:rPr>
                        <a:t> </a:t>
                      </a:r>
                      <a:endParaRPr lang="hr-HR" sz="700" dirty="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dirty="0">
                          <a:effectLst/>
                        </a:rPr>
                        <a:t>Stanje</a:t>
                      </a:r>
                      <a:endParaRPr lang="hr-HR" sz="700" dirty="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NAPOMENA</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0"/>
                  </a:ext>
                </a:extLst>
              </a:tr>
              <a:tr h="295181">
                <a:tc>
                  <a:txBody>
                    <a:bodyPr/>
                    <a:lstStyle/>
                    <a:p>
                      <a:pPr>
                        <a:lnSpc>
                          <a:spcPct val="115000"/>
                        </a:lnSpc>
                        <a:spcAft>
                          <a:spcPts val="0"/>
                        </a:spcAft>
                      </a:pPr>
                      <a:r>
                        <a:rPr lang="hr-HR" sz="800">
                          <a:effectLst/>
                        </a:rPr>
                        <a:t>Fizičke osobe</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25.550</a:t>
                      </a:r>
                      <a:endParaRPr lang="hr-HR" sz="70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83,2%</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1"/>
                  </a:ext>
                </a:extLst>
              </a:tr>
              <a:tr h="151614">
                <a:tc>
                  <a:txBody>
                    <a:bodyPr/>
                    <a:lstStyle/>
                    <a:p>
                      <a:pPr>
                        <a:lnSpc>
                          <a:spcPct val="115000"/>
                        </a:lnSpc>
                        <a:spcAft>
                          <a:spcPts val="0"/>
                        </a:spcAft>
                      </a:pPr>
                      <a:r>
                        <a:rPr lang="hr-HR" sz="800">
                          <a:effectLst/>
                        </a:rPr>
                        <a:t>Pravne osobe</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5.158</a:t>
                      </a:r>
                      <a:endParaRPr lang="hr-HR" sz="70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16,8%</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2"/>
                  </a:ext>
                </a:extLst>
              </a:tr>
              <a:tr h="152813">
                <a:tc>
                  <a:txBody>
                    <a:bodyPr/>
                    <a:lstStyle/>
                    <a:p>
                      <a:pPr>
                        <a:lnSpc>
                          <a:spcPct val="115000"/>
                        </a:lnSpc>
                        <a:spcAft>
                          <a:spcPts val="0"/>
                        </a:spcAft>
                      </a:pPr>
                      <a:r>
                        <a:rPr lang="hr-HR" sz="800">
                          <a:effectLst/>
                        </a:rPr>
                        <a:t>Osigurani objekti</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1.751</a:t>
                      </a:r>
                      <a:endParaRPr lang="hr-HR" sz="70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5,7%</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3"/>
                  </a:ext>
                </a:extLst>
              </a:tr>
              <a:tr h="295181">
                <a:tc>
                  <a:txBody>
                    <a:bodyPr/>
                    <a:lstStyle/>
                    <a:p>
                      <a:pPr>
                        <a:lnSpc>
                          <a:spcPct val="115000"/>
                        </a:lnSpc>
                        <a:spcAft>
                          <a:spcPts val="0"/>
                        </a:spcAft>
                      </a:pPr>
                      <a:r>
                        <a:rPr lang="hr-HR" sz="800">
                          <a:effectLst/>
                        </a:rPr>
                        <a:t>Neosigurani objekti</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28.957</a:t>
                      </a:r>
                      <a:endParaRPr lang="hr-HR" sz="70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94,3%</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4"/>
                  </a:ext>
                </a:extLst>
              </a:tr>
              <a:tr h="309122">
                <a:tc>
                  <a:txBody>
                    <a:bodyPr/>
                    <a:lstStyle/>
                    <a:p>
                      <a:pPr>
                        <a:lnSpc>
                          <a:spcPct val="115000"/>
                        </a:lnSpc>
                        <a:spcAft>
                          <a:spcPts val="0"/>
                        </a:spcAft>
                      </a:pPr>
                      <a:r>
                        <a:rPr lang="hr-HR" sz="800">
                          <a:effectLst/>
                        </a:rPr>
                        <a:t>Broj obrazaca bez upisane prve procjene štete</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7.377</a:t>
                      </a:r>
                      <a:endParaRPr lang="hr-HR" sz="70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24%</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Stavljena je NULA ili je prazno</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5"/>
                  </a:ext>
                </a:extLst>
              </a:tr>
              <a:tr h="1061303">
                <a:tc>
                  <a:txBody>
                    <a:bodyPr/>
                    <a:lstStyle/>
                    <a:p>
                      <a:pPr>
                        <a:lnSpc>
                          <a:spcPct val="115000"/>
                        </a:lnSpc>
                        <a:spcAft>
                          <a:spcPts val="0"/>
                        </a:spcAft>
                      </a:pPr>
                      <a:r>
                        <a:rPr lang="hr-HR" sz="800">
                          <a:effectLst/>
                        </a:rPr>
                        <a:t>Broj obrazaca sa prvom procjenom štete</a:t>
                      </a:r>
                      <a:endParaRPr lang="hr-HR" sz="700">
                        <a:effectLst/>
                      </a:endParaRPr>
                    </a:p>
                    <a:p>
                      <a:pP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23.331</a:t>
                      </a:r>
                      <a:endParaRPr lang="hr-HR" sz="700">
                        <a:effectLst/>
                        <a:latin typeface="Arial"/>
                        <a:ea typeface="Times New Roman"/>
                        <a:cs typeface="Times New Roman"/>
                      </a:endParaRPr>
                    </a:p>
                  </a:txBody>
                  <a:tcPr marL="49589" marR="49589" marT="0" marB="0"/>
                </a:tc>
                <a:tc hMerge="1">
                  <a:txBody>
                    <a:bodyPr/>
                    <a:lstStyle/>
                    <a:p>
                      <a:pPr algn="ctr">
                        <a:lnSpc>
                          <a:spcPct val="115000"/>
                        </a:lnSpc>
                        <a:spcAft>
                          <a:spcPts val="0"/>
                        </a:spcAft>
                      </a:pP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76%</a:t>
                      </a:r>
                      <a:endParaRPr lang="hr-HR" sz="700">
                        <a:effectLst/>
                        <a:latin typeface="Arial"/>
                        <a:ea typeface="Times New Roman"/>
                        <a:cs typeface="Times New Roman"/>
                      </a:endParaRPr>
                    </a:p>
                  </a:txBody>
                  <a:tcPr marL="49589" marR="49589" marT="0" marB="0"/>
                </a:tc>
                <a:tc>
                  <a:txBody>
                    <a:bodyPr/>
                    <a:lstStyle/>
                    <a:p>
                      <a:pPr algn="just">
                        <a:lnSpc>
                          <a:spcPct val="115000"/>
                        </a:lnSpc>
                        <a:spcAft>
                          <a:spcPts val="0"/>
                        </a:spcAft>
                      </a:pPr>
                      <a:r>
                        <a:rPr lang="hr-HR" sz="800">
                          <a:effectLst/>
                        </a:rPr>
                        <a:t>Ukupan iznos prve procjene štete na pristiglim obrascima (subjektivna procjena prijavitelja): 8.178.946.379 kn. Od čega je šteta na opremi i dobrima 64.733.996,27kn, a šteta na građevinama 8.114.212.382,39kn.</a:t>
                      </a:r>
                      <a:endParaRPr lang="hr-HR" sz="700">
                        <a:effectLst/>
                      </a:endParaRPr>
                    </a:p>
                    <a:p>
                      <a:pPr algn="just">
                        <a:lnSpc>
                          <a:spcPct val="115000"/>
                        </a:lnSpc>
                        <a:spcAft>
                          <a:spcPts val="0"/>
                        </a:spcAft>
                      </a:pPr>
                      <a:r>
                        <a:rPr lang="hr-HR" sz="800">
                          <a:effectLst/>
                        </a:rPr>
                        <a:t> </a:t>
                      </a:r>
                      <a:endParaRPr lang="hr-HR" sz="700">
                        <a:effectLst/>
                      </a:endParaRPr>
                    </a:p>
                    <a:p>
                      <a:pPr algn="just">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6"/>
                  </a:ext>
                </a:extLst>
              </a:tr>
              <a:tr h="275664">
                <a:tc gridSpan="5">
                  <a:txBody>
                    <a:bodyPr/>
                    <a:lstStyle/>
                    <a:p>
                      <a:pPr algn="ctr">
                        <a:lnSpc>
                          <a:spcPct val="115000"/>
                        </a:lnSpc>
                        <a:spcAft>
                          <a:spcPts val="0"/>
                        </a:spcAft>
                      </a:pPr>
                      <a:r>
                        <a:rPr lang="hr-HR" sz="800">
                          <a:effectLst/>
                        </a:rPr>
                        <a:t>Prijavljeno DOBRO/KULTURA prema PN obrascu:</a:t>
                      </a:r>
                      <a:endParaRPr lang="hr-HR" sz="700">
                        <a:effectLst/>
                        <a:latin typeface="Arial"/>
                        <a:ea typeface="Times New Roman"/>
                        <a:cs typeface="Times New Roman"/>
                      </a:endParaRPr>
                    </a:p>
                  </a:txBody>
                  <a:tcPr marL="49589" marR="49589" marT="0" marB="0"/>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10007"/>
                  </a:ext>
                </a:extLst>
              </a:tr>
              <a:tr h="303229">
                <a:tc>
                  <a:txBody>
                    <a:bodyPr/>
                    <a:lstStyle/>
                    <a:p>
                      <a:pPr>
                        <a:lnSpc>
                          <a:spcPct val="115000"/>
                        </a:lnSpc>
                        <a:spcAft>
                          <a:spcPts val="0"/>
                        </a:spcAft>
                      </a:pPr>
                      <a:r>
                        <a:rPr lang="hr-HR" sz="800">
                          <a:effectLst/>
                        </a:rPr>
                        <a:t>Obiteljske i višestambene zgrade</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28.087</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91,5%</a:t>
                      </a:r>
                      <a:endParaRPr lang="hr-HR" sz="700">
                        <a:effectLst/>
                        <a:latin typeface="Arial"/>
                        <a:ea typeface="Times New Roman"/>
                        <a:cs typeface="Times New Roman"/>
                      </a:endParaRPr>
                    </a:p>
                  </a:txBody>
                  <a:tcPr marL="49589" marR="49589" marT="0" marB="0"/>
                </a:tc>
                <a:tc hMerge="1">
                  <a:txBody>
                    <a:bodyPr/>
                    <a:lstStyle/>
                    <a:p>
                      <a:endParaRPr lang="hr-HR"/>
                    </a:p>
                  </a:txBody>
                  <a:tcPr/>
                </a:tc>
                <a:tc>
                  <a:txBody>
                    <a:bodyPr/>
                    <a:lstStyle/>
                    <a:p>
                      <a:pP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8"/>
                  </a:ext>
                </a:extLst>
              </a:tr>
              <a:tr h="204250">
                <a:tc>
                  <a:txBody>
                    <a:bodyPr/>
                    <a:lstStyle/>
                    <a:p>
                      <a:pPr>
                        <a:lnSpc>
                          <a:spcPct val="115000"/>
                        </a:lnSpc>
                        <a:spcAft>
                          <a:spcPts val="0"/>
                        </a:spcAft>
                      </a:pPr>
                      <a:r>
                        <a:rPr lang="hr-HR" sz="800">
                          <a:effectLst/>
                        </a:rPr>
                        <a:t>Građevine kulturne baštine</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69</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0,2%</a:t>
                      </a:r>
                      <a:endParaRPr lang="hr-HR" sz="700">
                        <a:effectLst/>
                        <a:latin typeface="Arial"/>
                        <a:ea typeface="Times New Roman"/>
                        <a:cs typeface="Times New Roman"/>
                      </a:endParaRPr>
                    </a:p>
                  </a:txBody>
                  <a:tcPr marL="49589" marR="49589" marT="0" marB="0"/>
                </a:tc>
                <a:tc hMerge="1">
                  <a:txBody>
                    <a:bodyPr/>
                    <a:lstStyle/>
                    <a:p>
                      <a:endParaRPr lang="hr-HR"/>
                    </a:p>
                  </a:txBody>
                  <a:tcPr/>
                </a:tc>
                <a:tc>
                  <a:txBody>
                    <a:bodyPr/>
                    <a:lstStyle/>
                    <a:p>
                      <a:pP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09"/>
                  </a:ext>
                </a:extLst>
              </a:tr>
              <a:tr h="152813">
                <a:tc>
                  <a:txBody>
                    <a:bodyPr/>
                    <a:lstStyle/>
                    <a:p>
                      <a:pPr>
                        <a:lnSpc>
                          <a:spcPct val="115000"/>
                        </a:lnSpc>
                        <a:spcAft>
                          <a:spcPts val="0"/>
                        </a:spcAft>
                      </a:pPr>
                      <a:r>
                        <a:rPr lang="hr-HR" sz="800">
                          <a:effectLst/>
                        </a:rPr>
                        <a:t>Ostale građevine</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505</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1,6%</a:t>
                      </a:r>
                      <a:endParaRPr lang="hr-HR" sz="700">
                        <a:effectLst/>
                        <a:latin typeface="Arial"/>
                        <a:ea typeface="Times New Roman"/>
                        <a:cs typeface="Times New Roman"/>
                      </a:endParaRPr>
                    </a:p>
                  </a:txBody>
                  <a:tcPr marL="49589" marR="49589" marT="0" marB="0"/>
                </a:tc>
                <a:tc hMerge="1">
                  <a:txBody>
                    <a:bodyPr/>
                    <a:lstStyle/>
                    <a:p>
                      <a:endParaRPr lang="hr-HR"/>
                    </a:p>
                  </a:txBody>
                  <a:tcPr/>
                </a:tc>
                <a:tc>
                  <a:txBody>
                    <a:bodyPr/>
                    <a:lstStyle/>
                    <a:p>
                      <a:pP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10"/>
                  </a:ext>
                </a:extLst>
              </a:tr>
              <a:tr h="303229">
                <a:tc>
                  <a:txBody>
                    <a:bodyPr/>
                    <a:lstStyle/>
                    <a:p>
                      <a:pPr>
                        <a:lnSpc>
                          <a:spcPct val="115000"/>
                        </a:lnSpc>
                        <a:spcAft>
                          <a:spcPts val="0"/>
                        </a:spcAft>
                      </a:pPr>
                      <a:r>
                        <a:rPr lang="hr-HR" sz="800">
                          <a:effectLst/>
                        </a:rPr>
                        <a:t>Pokretna imovina fizičkih osoba </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146</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0,4%</a:t>
                      </a:r>
                      <a:endParaRPr lang="hr-HR" sz="700">
                        <a:effectLst/>
                        <a:latin typeface="Arial"/>
                        <a:ea typeface="Times New Roman"/>
                        <a:cs typeface="Times New Roman"/>
                      </a:endParaRPr>
                    </a:p>
                  </a:txBody>
                  <a:tcPr marL="49589" marR="49589" marT="0" marB="0"/>
                </a:tc>
                <a:tc hMerge="1">
                  <a:txBody>
                    <a:bodyPr/>
                    <a:lstStyle/>
                    <a:p>
                      <a:endParaRPr lang="hr-HR"/>
                    </a:p>
                  </a:txBody>
                  <a:tcPr/>
                </a:tc>
                <a:tc>
                  <a:txBody>
                    <a:bodyPr/>
                    <a:lstStyle/>
                    <a:p>
                      <a:pP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11"/>
                  </a:ext>
                </a:extLst>
              </a:tr>
              <a:tr h="151614">
                <a:tc>
                  <a:txBody>
                    <a:bodyPr/>
                    <a:lstStyle/>
                    <a:p>
                      <a:pPr>
                        <a:lnSpc>
                          <a:spcPct val="115000"/>
                        </a:lnSpc>
                        <a:spcAft>
                          <a:spcPts val="0"/>
                        </a:spcAft>
                      </a:pPr>
                      <a:r>
                        <a:rPr lang="hr-HR" sz="800">
                          <a:effectLst/>
                        </a:rPr>
                        <a:t>Poslovne građevine tvrtki</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a:effectLst/>
                        </a:rPr>
                        <a:t>1218</a:t>
                      </a:r>
                      <a:endParaRPr lang="hr-HR" sz="70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4%</a:t>
                      </a:r>
                      <a:endParaRPr lang="hr-HR" sz="700">
                        <a:effectLst/>
                        <a:latin typeface="Arial"/>
                        <a:ea typeface="Times New Roman"/>
                        <a:cs typeface="Times New Roman"/>
                      </a:endParaRPr>
                    </a:p>
                  </a:txBody>
                  <a:tcPr marL="49589" marR="49589" marT="0" marB="0"/>
                </a:tc>
                <a:tc hMerge="1">
                  <a:txBody>
                    <a:bodyPr/>
                    <a:lstStyle/>
                    <a:p>
                      <a:endParaRPr lang="hr-HR"/>
                    </a:p>
                  </a:txBody>
                  <a:tcPr/>
                </a:tc>
                <a:tc>
                  <a:txBody>
                    <a:bodyPr/>
                    <a:lstStyle/>
                    <a:p>
                      <a:pPr>
                        <a:lnSpc>
                          <a:spcPct val="115000"/>
                        </a:lnSpc>
                        <a:spcAft>
                          <a:spcPts val="0"/>
                        </a:spcAft>
                      </a:pPr>
                      <a:r>
                        <a:rPr lang="hr-HR" sz="800">
                          <a:effectLst/>
                        </a:rPr>
                        <a:t> </a:t>
                      </a:r>
                      <a:endParaRPr lang="hr-HR" sz="700">
                        <a:effectLst/>
                        <a:latin typeface="Arial"/>
                        <a:ea typeface="Times New Roman"/>
                        <a:cs typeface="Times New Roman"/>
                      </a:endParaRPr>
                    </a:p>
                  </a:txBody>
                  <a:tcPr marL="49589" marR="49589" marT="0" marB="0"/>
                </a:tc>
                <a:extLst>
                  <a:ext uri="{0D108BD9-81ED-4DB2-BD59-A6C34878D82A}">
                    <a16:rowId xmlns:a16="http://schemas.microsoft.com/office/drawing/2014/main" val="10012"/>
                  </a:ext>
                </a:extLst>
              </a:tr>
              <a:tr h="152813">
                <a:tc>
                  <a:txBody>
                    <a:bodyPr/>
                    <a:lstStyle/>
                    <a:p>
                      <a:pPr>
                        <a:lnSpc>
                          <a:spcPct val="115000"/>
                        </a:lnSpc>
                        <a:spcAft>
                          <a:spcPts val="0"/>
                        </a:spcAft>
                      </a:pPr>
                      <a:r>
                        <a:rPr lang="hr-HR" sz="800">
                          <a:effectLst/>
                        </a:rPr>
                        <a:t>Sve vrste opreme</a:t>
                      </a:r>
                      <a:endParaRPr lang="hr-HR" sz="700">
                        <a:effectLst/>
                        <a:latin typeface="Arial"/>
                        <a:ea typeface="Times New Roman"/>
                        <a:cs typeface="Times New Roman"/>
                      </a:endParaRPr>
                    </a:p>
                  </a:txBody>
                  <a:tcPr marL="49589" marR="49589" marT="0" marB="0"/>
                </a:tc>
                <a:tc>
                  <a:txBody>
                    <a:bodyPr/>
                    <a:lstStyle/>
                    <a:p>
                      <a:pPr algn="ctr">
                        <a:lnSpc>
                          <a:spcPct val="115000"/>
                        </a:lnSpc>
                        <a:spcAft>
                          <a:spcPts val="0"/>
                        </a:spcAft>
                      </a:pPr>
                      <a:r>
                        <a:rPr lang="hr-HR" sz="800" dirty="0">
                          <a:effectLst/>
                        </a:rPr>
                        <a:t>545</a:t>
                      </a:r>
                      <a:endParaRPr lang="hr-HR" sz="700" dirty="0">
                        <a:effectLst/>
                        <a:latin typeface="Arial"/>
                        <a:ea typeface="Times New Roman"/>
                        <a:cs typeface="Times New Roman"/>
                      </a:endParaRPr>
                    </a:p>
                  </a:txBody>
                  <a:tcPr marL="49589" marR="49589" marT="0" marB="0"/>
                </a:tc>
                <a:tc gridSpan="2">
                  <a:txBody>
                    <a:bodyPr/>
                    <a:lstStyle/>
                    <a:p>
                      <a:pPr algn="ctr">
                        <a:lnSpc>
                          <a:spcPct val="115000"/>
                        </a:lnSpc>
                        <a:spcAft>
                          <a:spcPts val="0"/>
                        </a:spcAft>
                      </a:pPr>
                      <a:r>
                        <a:rPr lang="hr-HR" sz="800">
                          <a:effectLst/>
                        </a:rPr>
                        <a:t>1,7%</a:t>
                      </a:r>
                      <a:endParaRPr lang="hr-HR" sz="700">
                        <a:effectLst/>
                        <a:latin typeface="Arial"/>
                        <a:ea typeface="Times New Roman"/>
                        <a:cs typeface="Times New Roman"/>
                      </a:endParaRPr>
                    </a:p>
                  </a:txBody>
                  <a:tcPr marL="49589" marR="49589" marT="0" marB="0"/>
                </a:tc>
                <a:tc hMerge="1">
                  <a:txBody>
                    <a:bodyPr/>
                    <a:lstStyle/>
                    <a:p>
                      <a:endParaRPr lang="hr-HR"/>
                    </a:p>
                  </a:txBody>
                  <a:tcPr/>
                </a:tc>
                <a:tc>
                  <a:txBody>
                    <a:bodyPr/>
                    <a:lstStyle/>
                    <a:p>
                      <a:pPr>
                        <a:lnSpc>
                          <a:spcPct val="115000"/>
                        </a:lnSpc>
                        <a:spcAft>
                          <a:spcPts val="0"/>
                        </a:spcAft>
                      </a:pPr>
                      <a:r>
                        <a:rPr lang="hr-HR" sz="800" dirty="0">
                          <a:effectLst/>
                        </a:rPr>
                        <a:t> </a:t>
                      </a:r>
                      <a:endParaRPr lang="hr-HR" sz="700" dirty="0">
                        <a:effectLst/>
                        <a:latin typeface="Arial"/>
                        <a:ea typeface="Times New Roman"/>
                        <a:cs typeface="Times New Roman"/>
                      </a:endParaRPr>
                    </a:p>
                  </a:txBody>
                  <a:tcPr marL="49589" marR="49589"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6836248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 y="0"/>
            <a:ext cx="9143999" cy="4508192"/>
          </a:xfrm>
          <a:prstGeom prst="rect">
            <a:avLst/>
          </a:prstGeom>
          <a:blipFill dpi="0" rotWithShape="0">
            <a:blip r:embed="rId5"/>
            <a:srcRect/>
            <a:stretch>
              <a:fillRect/>
            </a:stretch>
          </a:blipFill>
          <a:ln>
            <a:noFill/>
          </a:ln>
        </p:spPr>
      </p:pic>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17" name="Rectangle 16">
            <a:extLst>
              <a:ext uri="{FF2B5EF4-FFF2-40B4-BE49-F238E27FC236}">
                <a16:creationId xmlns:a16="http://schemas.microsoft.com/office/drawing/2014/main" id="{ABB3907B-6776-4AA6-953A-E272F47796EC}"/>
              </a:ext>
            </a:extLst>
          </p:cNvPr>
          <p:cNvSpPr/>
          <p:nvPr/>
        </p:nvSpPr>
        <p:spPr>
          <a:xfrm>
            <a:off x="4572000" y="196210"/>
            <a:ext cx="4248472" cy="646331"/>
          </a:xfrm>
          <a:prstGeom prst="rect">
            <a:avLst/>
          </a:prstGeom>
        </p:spPr>
        <p:txBody>
          <a:bodyPr wrap="square">
            <a:spAutoFit/>
          </a:bodyPr>
          <a:lstStyle/>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
        <p:nvSpPr>
          <p:cNvPr id="22" name="Rectangle 21">
            <a:extLst>
              <a:ext uri="{FF2B5EF4-FFF2-40B4-BE49-F238E27FC236}">
                <a16:creationId xmlns:a16="http://schemas.microsoft.com/office/drawing/2014/main" id="{5A19D532-89D4-4BC4-A667-CD79AFB05623}"/>
              </a:ext>
            </a:extLst>
          </p:cNvPr>
          <p:cNvSpPr/>
          <p:nvPr/>
        </p:nvSpPr>
        <p:spPr>
          <a:xfrm>
            <a:off x="4499992" y="411510"/>
            <a:ext cx="4392488" cy="646331"/>
          </a:xfrm>
          <a:prstGeom prst="rect">
            <a:avLst/>
          </a:prstGeom>
        </p:spPr>
        <p:txBody>
          <a:bodyPr wrap="square">
            <a:spAutoFit/>
          </a:bodyPr>
          <a:lstStyle/>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pic>
        <p:nvPicPr>
          <p:cNvPr id="5" name="Picture 4">
            <a:extLst>
              <a:ext uri="{FF2B5EF4-FFF2-40B4-BE49-F238E27FC236}">
                <a16:creationId xmlns:a16="http://schemas.microsoft.com/office/drawing/2014/main" id="{1FEAEFDA-AF55-45EC-97FD-6108361D65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4438650"/>
          </a:xfrm>
          <a:prstGeom prst="rect">
            <a:avLst/>
          </a:prstGeom>
        </p:spPr>
      </p:pic>
      <p:sp>
        <p:nvSpPr>
          <p:cNvPr id="14" name="Rectangle 13">
            <a:extLst>
              <a:ext uri="{FF2B5EF4-FFF2-40B4-BE49-F238E27FC236}">
                <a16:creationId xmlns:a16="http://schemas.microsoft.com/office/drawing/2014/main" id="{861C8E6A-F58E-4843-AC0A-252D2260856D}"/>
              </a:ext>
            </a:extLst>
          </p:cNvPr>
          <p:cNvSpPr/>
          <p:nvPr/>
        </p:nvSpPr>
        <p:spPr>
          <a:xfrm>
            <a:off x="5273824" y="112100"/>
            <a:ext cx="3744416" cy="763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chemeClr val="bg1"/>
                </a:solidFill>
                <a:latin typeface="Century Schoolbook" panose="02040604050505020304" pitchFamily="18" charset="0"/>
              </a:rPr>
              <a:t>LIPANJ 2020.</a:t>
            </a:r>
          </a:p>
        </p:txBody>
      </p:sp>
    </p:spTree>
    <p:extLst>
      <p:ext uri="{BB962C8B-B14F-4D97-AF65-F5344CB8AC3E}">
        <p14:creationId xmlns:p14="http://schemas.microsoft.com/office/powerpoint/2010/main" val="14488641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8568952" cy="7201972"/>
          </a:xfrm>
          <a:prstGeom prst="rect">
            <a:avLst/>
          </a:prstGeom>
        </p:spPr>
        <p:txBody>
          <a:bodyPr wrap="square">
            <a:spAutoFit/>
          </a:bodyPr>
          <a:lstStyle/>
          <a:p>
            <a:pPr marL="342900" indent="-34290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342900" indent="-342900">
              <a:buFont typeface="Wingdings" panose="05000000000000000000" pitchFamily="2" charset="2"/>
              <a:buChar char="Ø"/>
            </a:pPr>
            <a:r>
              <a:rPr lang="hr-HR" sz="1400" dirty="0">
                <a:solidFill>
                  <a:srgbClr val="000000"/>
                </a:solidFill>
                <a:latin typeface="Century Schoolbook" panose="02040604050505020304" pitchFamily="18" charset="0"/>
              </a:rPr>
              <a:t>5. lipnja bio zadnji rok prijave na Javni poziv za sastavljanje Popisa stručnih osoba za procjenu šteta od prirodne nepogode – potresa (vanjski suradnici).</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18. lipnja imenovane su 123 osobe u Stručno povjerenstvo za vanjske članove (inženjere građevine i arhitekte) koji će iduća dva mjeseca provesti na terenu.</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Stručno povjerenstvo će prilikom samog pregleda objekata i opreme zapisnički konstatirati štete te će pomagati Gradskom povjerenstvu Grada Zagreba pri procjeni šteta od prirodnih nepogoda.</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Konačna procjena štete predstavlja procijenjenu vrijednost nastale štete izražene u novčanoj vrijednosti na temelju prijave i procjene štete.</a:t>
            </a: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Potvrdu konačne procjene štete obavlja nadležno ministarstvo nakon dostave konačne procjene štete Gradskog povjerenstva Grada Zagreba.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spTree>
    <p:extLst>
      <p:ext uri="{BB962C8B-B14F-4D97-AF65-F5344CB8AC3E}">
        <p14:creationId xmlns:p14="http://schemas.microsoft.com/office/powerpoint/2010/main" val="14682462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395536" y="339502"/>
            <a:ext cx="8568952" cy="6340197"/>
          </a:xfrm>
          <a:prstGeom prst="rect">
            <a:avLst/>
          </a:prstGeom>
        </p:spPr>
        <p:txBody>
          <a:bodyPr wrap="square">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Sve aktivnosti koje Grad Zagreb provodi vezano uz sanaciju štete nakon potresa financira sam iz svog proračuna, bez pomoći države.</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Gradskoj skupštini Grada Zagreba predložili smo dodjelu novčane pomoći fizičkim osobama, odnosno vlasnicima nekretnina oštećenih u potresu za kupnju materijala i izvođenja građevinskih radova do visine od 50.000,00 kuna ili umjesto novčane pomoći korištenje prava na subvenciju kamata na kredite u iznosu od 2% fiksno godišnje na razdoblje od 10 godina.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Grad Zagreb je učinio i čini sve što može da se posljedice ove velike elementarne nepogode ublaže, da se život vrati prema normali da građanima pomognemo u skladu s mogućnostima koje nam stoje na raspolaganju – i bez donesenog zakonskog okvira.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spTree>
    <p:extLst>
      <p:ext uri="{BB962C8B-B14F-4D97-AF65-F5344CB8AC3E}">
        <p14:creationId xmlns:p14="http://schemas.microsoft.com/office/powerpoint/2010/main" val="28358689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Rectangle 3"/>
          <p:cNvSpPr/>
          <p:nvPr/>
        </p:nvSpPr>
        <p:spPr>
          <a:xfrm>
            <a:off x="455082" y="358269"/>
            <a:ext cx="8568952" cy="2893100"/>
          </a:xfrm>
          <a:prstGeom prst="rect">
            <a:avLst/>
          </a:prstGeom>
        </p:spPr>
        <p:txBody>
          <a:bodyPr wrap="square">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658D65AC-7842-4FFA-8C30-B0AA5F90A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68" y="215527"/>
            <a:ext cx="3020082" cy="2011422"/>
          </a:xfrm>
          <a:prstGeom prst="rect">
            <a:avLst/>
          </a:prstGeom>
          <a:ln>
            <a:noFill/>
          </a:ln>
          <a:effectLst>
            <a:softEdge rad="112500"/>
          </a:effectLst>
        </p:spPr>
      </p:pic>
      <p:pic>
        <p:nvPicPr>
          <p:cNvPr id="8" name="Picture 7">
            <a:extLst>
              <a:ext uri="{FF2B5EF4-FFF2-40B4-BE49-F238E27FC236}">
                <a16:creationId xmlns:a16="http://schemas.microsoft.com/office/drawing/2014/main" id="{9619CAAE-84BB-442F-8E4E-47A8ECB8C8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2756" y="69165"/>
            <a:ext cx="3465236" cy="2307901"/>
          </a:xfrm>
          <a:prstGeom prst="rect">
            <a:avLst/>
          </a:prstGeom>
          <a:ln>
            <a:noFill/>
          </a:ln>
          <a:effectLst>
            <a:softEdge rad="112500"/>
          </a:effectLst>
        </p:spPr>
      </p:pic>
      <p:pic>
        <p:nvPicPr>
          <p:cNvPr id="10" name="Picture 9">
            <a:extLst>
              <a:ext uri="{FF2B5EF4-FFF2-40B4-BE49-F238E27FC236}">
                <a16:creationId xmlns:a16="http://schemas.microsoft.com/office/drawing/2014/main" id="{98EF7647-39ED-4267-ACFA-95E5A97D56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6527" y="2377066"/>
            <a:ext cx="2833224" cy="2124918"/>
          </a:xfrm>
          <a:prstGeom prst="rect">
            <a:avLst/>
          </a:prstGeom>
          <a:ln>
            <a:noFill/>
          </a:ln>
          <a:effectLst>
            <a:softEdge rad="112500"/>
          </a:effectLst>
        </p:spPr>
      </p:pic>
      <p:pic>
        <p:nvPicPr>
          <p:cNvPr id="13" name="Picture 12">
            <a:extLst>
              <a:ext uri="{FF2B5EF4-FFF2-40B4-BE49-F238E27FC236}">
                <a16:creationId xmlns:a16="http://schemas.microsoft.com/office/drawing/2014/main" id="{A3810EC0-6BAD-4278-BB5F-AC1445160C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865" y="2492304"/>
            <a:ext cx="3096344" cy="1950334"/>
          </a:xfrm>
          <a:prstGeom prst="rect">
            <a:avLst/>
          </a:prstGeom>
          <a:ln>
            <a:noFill/>
          </a:ln>
          <a:effectLst>
            <a:softEdge rad="112500"/>
          </a:effectLst>
        </p:spPr>
      </p:pic>
      <p:pic>
        <p:nvPicPr>
          <p:cNvPr id="15" name="Picture 14">
            <a:extLst>
              <a:ext uri="{FF2B5EF4-FFF2-40B4-BE49-F238E27FC236}">
                <a16:creationId xmlns:a16="http://schemas.microsoft.com/office/drawing/2014/main" id="{E67A6A67-B31D-4B9C-BF64-F7F9027F9B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7695" y="2562146"/>
            <a:ext cx="2557845" cy="1703565"/>
          </a:xfrm>
          <a:prstGeom prst="rect">
            <a:avLst/>
          </a:prstGeom>
          <a:ln>
            <a:noFill/>
          </a:ln>
          <a:effectLst>
            <a:softEdge rad="112500"/>
          </a:effectLst>
        </p:spPr>
      </p:pic>
      <p:pic>
        <p:nvPicPr>
          <p:cNvPr id="17" name="Picture 16">
            <a:extLst>
              <a:ext uri="{FF2B5EF4-FFF2-40B4-BE49-F238E27FC236}">
                <a16:creationId xmlns:a16="http://schemas.microsoft.com/office/drawing/2014/main" id="{139BD927-1F4B-46CC-9DFA-B4F638BB19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6297" y="289425"/>
            <a:ext cx="2527199" cy="1895399"/>
          </a:xfrm>
          <a:prstGeom prst="rect">
            <a:avLst/>
          </a:prstGeom>
          <a:ln>
            <a:noFill/>
          </a:ln>
          <a:effectLst>
            <a:softEdge rad="112500"/>
          </a:effectLst>
        </p:spPr>
      </p:pic>
    </p:spTree>
    <p:extLst>
      <p:ext uri="{BB962C8B-B14F-4D97-AF65-F5344CB8AC3E}">
        <p14:creationId xmlns:p14="http://schemas.microsoft.com/office/powerpoint/2010/main" val="7536221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7416824" cy="2431435"/>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sp>
        <p:nvSpPr>
          <p:cNvPr id="8" name="Rectangle: Rounded Corners 8">
            <a:extLst>
              <a:ext uri="{FF2B5EF4-FFF2-40B4-BE49-F238E27FC236}">
                <a16:creationId xmlns:a16="http://schemas.microsoft.com/office/drawing/2014/main" id="{82C4A5E9-C5E5-4704-B34E-5D47A6246C1F}"/>
              </a:ext>
            </a:extLst>
          </p:cNvPr>
          <p:cNvSpPr/>
          <p:nvPr/>
        </p:nvSpPr>
        <p:spPr>
          <a:xfrm>
            <a:off x="323528" y="123478"/>
            <a:ext cx="5544616" cy="415760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Wingdings" panose="05000000000000000000" pitchFamily="2" charset="2"/>
              <a:buChar char="ü"/>
            </a:pPr>
            <a:endParaRPr lang="hr-HR" sz="1400" dirty="0">
              <a:solidFill>
                <a:srgbClr val="000000"/>
              </a:solidFill>
              <a:latin typeface="Century Schoolbook" panose="02040604050505020304" pitchFamily="18" charset="0"/>
            </a:endParaRP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Građani su do 17.06.2020. prijavili 25.312 objekata za preliminarni pregled statičara;</a:t>
            </a:r>
          </a:p>
          <a:p>
            <a:pPr marL="285750" indent="-285750">
              <a:buFont typeface="Wingdings" panose="05000000000000000000" pitchFamily="2" charset="2"/>
              <a:buChar char="ü"/>
            </a:pPr>
            <a:r>
              <a:rPr lang="hr-HR" sz="1400" dirty="0">
                <a:solidFill>
                  <a:srgbClr val="000000"/>
                </a:solidFill>
                <a:latin typeface="Century Schoolbook" panose="02040604050505020304" pitchFamily="18" charset="0"/>
              </a:rPr>
              <a:t>Stručnjaci za brzi pregled koje je angažirao Grad Zagreb pregledali su više od 25.500 objekata; </a:t>
            </a:r>
            <a:endParaRPr lang="hr-HR" sz="1400" dirty="0">
              <a:solidFill>
                <a:srgbClr val="000000"/>
              </a:solidFill>
              <a:latin typeface="Century Schoolbook" panose="02040604050505020304" pitchFamily="18" charset="0"/>
              <a:ea typeface="Times New Roman" panose="02020603050405020304" pitchFamily="18" charset="0"/>
            </a:endParaRPr>
          </a:p>
          <a:p>
            <a:pPr marL="285750" lvl="0" indent="-285750" algn="just">
              <a:spcAft>
                <a:spcPts val="0"/>
              </a:spcAft>
              <a:buSzPts val="1000"/>
              <a:buFont typeface="Wingdings" panose="05000000000000000000" pitchFamily="2" charset="2"/>
              <a:buChar char="ü"/>
              <a:tabLst>
                <a:tab pos="457200" algn="l"/>
              </a:tabLst>
            </a:pPr>
            <a:r>
              <a:rPr lang="hr-HR" sz="1400" dirty="0">
                <a:solidFill>
                  <a:srgbClr val="000000"/>
                </a:solidFill>
                <a:latin typeface="Century Schoolbook" panose="02040604050505020304" pitchFamily="18" charset="0"/>
                <a:ea typeface="Times New Roman" panose="02020603050405020304" pitchFamily="18" charset="0"/>
              </a:rPr>
              <a:t>Prilikom pregleda bilo je aktivno 550 inženjera na preliminarnim pregledima oštećenih objekata (sklopljeni su ugovori i s 358 statičara koji pregledavaju preostale prijavljene objekte);</a:t>
            </a:r>
          </a:p>
          <a:p>
            <a:pPr marL="285750" lvl="0" indent="-285750" algn="just">
              <a:spcAft>
                <a:spcPts val="0"/>
              </a:spcAft>
              <a:buSzPts val="1000"/>
              <a:buFont typeface="Wingdings" panose="05000000000000000000" pitchFamily="2" charset="2"/>
              <a:buChar char="ü"/>
              <a:tabLst>
                <a:tab pos="457200" algn="l"/>
              </a:tabLst>
            </a:pPr>
            <a:r>
              <a:rPr lang="hr-HR" sz="1400" dirty="0">
                <a:solidFill>
                  <a:srgbClr val="000000"/>
                </a:solidFill>
                <a:latin typeface="Century Schoolbook" panose="02040604050505020304" pitchFamily="18" charset="0"/>
                <a:ea typeface="Times New Roman" panose="02020603050405020304" pitchFamily="18" charset="0"/>
              </a:rPr>
              <a:t>Crvenom oznakom kao neuporabljivo pregledano je i označeno više od 1.400 objekata, privremeno neuporabljivo žuto više od 4.900 objekata i uporabljivo zeleno više od 19.200 objekata;</a:t>
            </a:r>
          </a:p>
          <a:p>
            <a:pPr marL="285750" lvl="0" indent="-285750" algn="just">
              <a:spcAft>
                <a:spcPts val="0"/>
              </a:spcAft>
              <a:buSzPts val="1000"/>
              <a:buFont typeface="Wingdings" panose="05000000000000000000" pitchFamily="2" charset="2"/>
              <a:buChar char="ü"/>
              <a:tabLst>
                <a:tab pos="457200" algn="l"/>
              </a:tabLst>
            </a:pPr>
            <a:r>
              <a:rPr lang="hr-HR" sz="1400" dirty="0">
                <a:solidFill>
                  <a:srgbClr val="000000"/>
                </a:solidFill>
                <a:latin typeface="Century Schoolbook" panose="02040604050505020304" pitchFamily="18" charset="0"/>
                <a:ea typeface="Times New Roman" panose="02020603050405020304" pitchFamily="18" charset="0"/>
              </a:rPr>
              <a:t>Odrađeno je preko 5440 hitnih intervencija;</a:t>
            </a:r>
          </a:p>
          <a:p>
            <a:pPr marL="285750" lvl="0" indent="-285750" algn="just">
              <a:spcAft>
                <a:spcPts val="0"/>
              </a:spcAft>
              <a:buSzPts val="1000"/>
              <a:buFont typeface="Wingdings" panose="05000000000000000000" pitchFamily="2" charset="2"/>
              <a:buChar char="ü"/>
              <a:tabLst>
                <a:tab pos="457200" algn="l"/>
              </a:tabLst>
            </a:pPr>
            <a:r>
              <a:rPr lang="hr-HR" sz="1400" dirty="0">
                <a:solidFill>
                  <a:srgbClr val="000000"/>
                </a:solidFill>
                <a:latin typeface="Century Schoolbook" panose="02040604050505020304" pitchFamily="18" charset="0"/>
                <a:ea typeface="Times New Roman" panose="02020603050405020304" pitchFamily="18" charset="0"/>
              </a:rPr>
              <a:t>GSKG i JVP Grada Zagreba uklonili su više od 7000 oštećenih dimnjaka;</a:t>
            </a:r>
          </a:p>
          <a:p>
            <a:pPr marL="285750" lvl="0" indent="-285750" algn="just">
              <a:spcAft>
                <a:spcPts val="0"/>
              </a:spcAft>
              <a:buSzPts val="1000"/>
              <a:buFont typeface="Wingdings" panose="05000000000000000000" pitchFamily="2" charset="2"/>
              <a:buChar char="ü"/>
              <a:tabLst>
                <a:tab pos="457200" algn="l"/>
              </a:tabLst>
            </a:pPr>
            <a:r>
              <a:rPr lang="hr-HR" sz="1400" dirty="0">
                <a:solidFill>
                  <a:srgbClr val="000000"/>
                </a:solidFill>
                <a:latin typeface="Century Schoolbook" panose="02040604050505020304" pitchFamily="18" charset="0"/>
                <a:ea typeface="Times New Roman" panose="02020603050405020304" pitchFamily="18" charset="0"/>
              </a:rPr>
              <a:t>Uklonjeno je više od 1300 dijelova objekata (uglavnom crijepova, cigli i dijelova </a:t>
            </a:r>
            <a:r>
              <a:rPr lang="hr-HR" sz="1400" dirty="0" err="1">
                <a:solidFill>
                  <a:srgbClr val="000000"/>
                </a:solidFill>
                <a:latin typeface="Century Schoolbook" panose="02040604050505020304" pitchFamily="18" charset="0"/>
                <a:ea typeface="Times New Roman" panose="02020603050405020304" pitchFamily="18" charset="0"/>
              </a:rPr>
              <a:t>zabatnih</a:t>
            </a:r>
            <a:r>
              <a:rPr lang="hr-HR" sz="1400" dirty="0">
                <a:solidFill>
                  <a:srgbClr val="000000"/>
                </a:solidFill>
                <a:latin typeface="Century Schoolbook" panose="02040604050505020304" pitchFamily="18" charset="0"/>
                <a:ea typeface="Times New Roman" panose="02020603050405020304" pitchFamily="18" charset="0"/>
              </a:rPr>
              <a:t> zidova/krovišta.</a:t>
            </a: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Obnovljeno je 67 dječjih vrtića i škola, a trenutno se izvode radovi na njih 90 (bez zakona);</a:t>
            </a:r>
          </a:p>
          <a:p>
            <a:pPr marL="285750" lvl="0" indent="-285750" algn="just">
              <a:spcAft>
                <a:spcPts val="0"/>
              </a:spcAft>
              <a:buSzPts val="1000"/>
              <a:buFont typeface="Wingdings" panose="05000000000000000000" pitchFamily="2" charset="2"/>
              <a:buChar char="ü"/>
              <a:tabLst>
                <a:tab pos="457200" algn="l"/>
              </a:tabLst>
            </a:pPr>
            <a:endParaRPr lang="hr-HR" sz="1400" dirty="0">
              <a:solidFill>
                <a:srgbClr val="000000"/>
              </a:solidFill>
              <a:latin typeface="Century Schoolbook" panose="020406040505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7A2BB9FD-82C5-4DDF-ABD1-8835BFBE6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117" y="324819"/>
            <a:ext cx="2626601" cy="3939902"/>
          </a:xfrm>
          <a:prstGeom prst="rect">
            <a:avLst/>
          </a:prstGeom>
          <a:ln>
            <a:noFill/>
          </a:ln>
          <a:effectLst>
            <a:softEdge rad="112500"/>
          </a:effectLst>
        </p:spPr>
      </p:pic>
    </p:spTree>
    <p:extLst>
      <p:ext uri="{BB962C8B-B14F-4D97-AF65-F5344CB8AC3E}">
        <p14:creationId xmlns:p14="http://schemas.microsoft.com/office/powerpoint/2010/main" val="1154887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1475656" y="373580"/>
            <a:ext cx="7416824" cy="2431435"/>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sp>
        <p:nvSpPr>
          <p:cNvPr id="8" name="Rectangle: Rounded Corners 8">
            <a:extLst>
              <a:ext uri="{FF2B5EF4-FFF2-40B4-BE49-F238E27FC236}">
                <a16:creationId xmlns:a16="http://schemas.microsoft.com/office/drawing/2014/main" id="{82C4A5E9-C5E5-4704-B34E-5D47A6246C1F}"/>
              </a:ext>
            </a:extLst>
          </p:cNvPr>
          <p:cNvSpPr/>
          <p:nvPr/>
        </p:nvSpPr>
        <p:spPr>
          <a:xfrm>
            <a:off x="2987824" y="362939"/>
            <a:ext cx="5544616" cy="372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Do 1. rujna od ukupno 174 oštećena objekta, obnovit ćemo njih 160;</a:t>
            </a: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Radimo na rekonstrukciji i obnovi tramvajske infrastrukture radi uspostavljanja redovnog tramvajskog prometa na svim dionicama tramvajskih linija u gradu Zagrebu;</a:t>
            </a: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ea typeface="Times New Roman" panose="02020603050405020304" pitchFamily="18" charset="0"/>
              </a:rPr>
              <a:t>Komunalne službe odvezle su 23.410 tona građevinskog otpada od posljedica potresa s više od 10.354 lokacije te i dalje nastavljaju s odvozom dok se ne popravi zadnji oštećeni dom;</a:t>
            </a: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ea typeface="Times New Roman" panose="02020603050405020304" pitchFamily="18" charset="0"/>
              </a:rPr>
              <a:t>U </a:t>
            </a:r>
            <a:r>
              <a:rPr lang="hr-HR" sz="1400" dirty="0" err="1">
                <a:solidFill>
                  <a:srgbClr val="000000"/>
                </a:solidFill>
                <a:latin typeface="Century Schoolbook" panose="02040604050505020304" pitchFamily="18" charset="0"/>
                <a:ea typeface="Times New Roman" panose="02020603050405020304" pitchFamily="18" charset="0"/>
              </a:rPr>
              <a:t>Gis</a:t>
            </a:r>
            <a:r>
              <a:rPr lang="hr-HR" sz="1400" dirty="0">
                <a:solidFill>
                  <a:srgbClr val="000000"/>
                </a:solidFill>
                <a:latin typeface="Century Schoolbook" panose="02040604050505020304" pitchFamily="18" charset="0"/>
                <a:ea typeface="Times New Roman" panose="02020603050405020304" pitchFamily="18" charset="0"/>
              </a:rPr>
              <a:t> bazu Potres 2020 prikupljeno je (do 30. lipnja):</a:t>
            </a:r>
          </a:p>
          <a:p>
            <a:pPr algn="just"/>
            <a:r>
              <a:rPr lang="hr-HR" sz="1400" dirty="0">
                <a:solidFill>
                  <a:srgbClr val="000000"/>
                </a:solidFill>
                <a:latin typeface="Century Schoolbook" panose="02040604050505020304" pitchFamily="18" charset="0"/>
                <a:ea typeface="Times New Roman" panose="02020603050405020304" pitchFamily="18" charset="0"/>
              </a:rPr>
              <a:t>      *42.387 pojedinačnih prijava (24.314 u Gradu Zagrebu);</a:t>
            </a:r>
          </a:p>
          <a:p>
            <a:pPr algn="just"/>
            <a:r>
              <a:rPr lang="hr-HR" sz="1400" dirty="0">
                <a:solidFill>
                  <a:srgbClr val="000000"/>
                </a:solidFill>
                <a:latin typeface="Century Schoolbook" panose="02040604050505020304" pitchFamily="18" charset="0"/>
                <a:ea typeface="Times New Roman" panose="02020603050405020304" pitchFamily="18" charset="0"/>
              </a:rPr>
              <a:t>      *25.528 pojedinačnih pregleda (24.314 u Gradu Zagrebu);</a:t>
            </a:r>
          </a:p>
          <a:p>
            <a:pPr algn="just"/>
            <a:r>
              <a:rPr lang="hr-HR" sz="1400" dirty="0">
                <a:solidFill>
                  <a:srgbClr val="000000"/>
                </a:solidFill>
                <a:latin typeface="Century Schoolbook" panose="02040604050505020304" pitchFamily="18" charset="0"/>
                <a:ea typeface="Times New Roman" panose="02020603050405020304" pitchFamily="18" charset="0"/>
              </a:rPr>
              <a:t>      *statistika ocjena pregleda: neuporabljivo 5,3%,</a:t>
            </a:r>
          </a:p>
          <a:p>
            <a:pPr algn="just"/>
            <a:r>
              <a:rPr lang="hr-HR" sz="1400" dirty="0">
                <a:solidFill>
                  <a:srgbClr val="000000"/>
                </a:solidFill>
                <a:latin typeface="Century Schoolbook" panose="02040604050505020304" pitchFamily="18" charset="0"/>
                <a:ea typeface="Times New Roman" panose="02020603050405020304" pitchFamily="18" charset="0"/>
              </a:rPr>
              <a:t>        privremeno uporabljivo 19,6%, uporabljivo 75,1%;</a:t>
            </a:r>
          </a:p>
          <a:p>
            <a:pPr algn="just"/>
            <a:r>
              <a:rPr lang="hr-HR" sz="1400" dirty="0">
                <a:solidFill>
                  <a:srgbClr val="000000"/>
                </a:solidFill>
                <a:latin typeface="Century Schoolbook" panose="02040604050505020304" pitchFamily="18" charset="0"/>
                <a:ea typeface="Times New Roman" panose="02020603050405020304" pitchFamily="18" charset="0"/>
              </a:rPr>
              <a:t>      *na 5.166 zgrada je potrebno uklanjanje dimnjaka.</a:t>
            </a:r>
          </a:p>
          <a:p>
            <a:pPr algn="just"/>
            <a:endParaRPr lang="hr-HR" sz="1400" dirty="0">
              <a:solidFill>
                <a:srgbClr val="000000"/>
              </a:solidFill>
              <a:latin typeface="Century Schoolbook" panose="020406040505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06E93D00-591D-46B2-9F7C-78AD7976D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04" y="292034"/>
            <a:ext cx="2578596" cy="3867894"/>
          </a:xfrm>
          <a:prstGeom prst="rect">
            <a:avLst/>
          </a:prstGeom>
          <a:ln>
            <a:noFill/>
          </a:ln>
          <a:effectLst>
            <a:softEdge rad="112500"/>
          </a:effectLst>
        </p:spPr>
      </p:pic>
    </p:spTree>
    <p:extLst>
      <p:ext uri="{BB962C8B-B14F-4D97-AF65-F5344CB8AC3E}">
        <p14:creationId xmlns:p14="http://schemas.microsoft.com/office/powerpoint/2010/main" val="23997553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29207"/>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pic>
        <p:nvPicPr>
          <p:cNvPr id="3074" name="Picture 2" descr="C:\Users\Korisnik\Desktop\slike potres\Zagreb potres vel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51470"/>
            <a:ext cx="7353084" cy="435528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orisnik\Desktop\slike potres\200322_POTRES U ZAGREBU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2144" y="51470"/>
            <a:ext cx="1704024" cy="24496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orisnik\Desktop\slike potres\200322_POTRES U ZAGREBU (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2609" y="2571750"/>
            <a:ext cx="1655951" cy="181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633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1475656" y="373580"/>
            <a:ext cx="7416824" cy="2431435"/>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Raleway ExtraLight" panose="020B0303030101060003" pitchFamily="34" charset="0"/>
            </a:endParaRPr>
          </a:p>
          <a:p>
            <a:pPr marL="285750" indent="-285750">
              <a:buFont typeface="Arial" panose="020B0604020202020204" pitchFamily="34" charset="0"/>
              <a:buChar char="•"/>
            </a:pPr>
            <a:endParaRPr lang="hr-HR" dirty="0">
              <a:effectLst>
                <a:outerShdw blurRad="38100" dist="38100" dir="2700000" algn="tl">
                  <a:srgbClr val="000000">
                    <a:alpha val="43137"/>
                  </a:srgbClr>
                </a:outerShdw>
              </a:effectLst>
              <a:latin typeface="Raleway ExtraLight" panose="020B0303030101060003" pitchFamily="34" charset="0"/>
            </a:endParaRPr>
          </a:p>
          <a:p>
            <a:endParaRPr lang="hr-HR" dirty="0"/>
          </a:p>
        </p:txBody>
      </p:sp>
      <p:sp>
        <p:nvSpPr>
          <p:cNvPr id="8" name="Rectangle: Rounded Corners 8">
            <a:extLst>
              <a:ext uri="{FF2B5EF4-FFF2-40B4-BE49-F238E27FC236}">
                <a16:creationId xmlns:a16="http://schemas.microsoft.com/office/drawing/2014/main" id="{82C4A5E9-C5E5-4704-B34E-5D47A6246C1F}"/>
              </a:ext>
            </a:extLst>
          </p:cNvPr>
          <p:cNvSpPr/>
          <p:nvPr/>
        </p:nvSpPr>
        <p:spPr>
          <a:xfrm>
            <a:off x="3329948" y="378534"/>
            <a:ext cx="5544616" cy="372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4000 obitelji primilo je nužnu pomoć u dodjeli građevinskog materijala za sitnije popravke u vrijednosti od oko 3,5 milijuna kuna;</a:t>
            </a: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Obiteljima u </a:t>
            </a:r>
            <a:r>
              <a:rPr lang="hr-HR" sz="1400" dirty="0" err="1">
                <a:solidFill>
                  <a:srgbClr val="000000"/>
                </a:solidFill>
                <a:latin typeface="Century Schoolbook" panose="02040604050505020304" pitchFamily="18" charset="0"/>
              </a:rPr>
              <a:t>Podsljemenskim</a:t>
            </a:r>
            <a:r>
              <a:rPr lang="hr-HR" sz="1400" dirty="0">
                <a:solidFill>
                  <a:srgbClr val="000000"/>
                </a:solidFill>
                <a:latin typeface="Century Schoolbook" panose="02040604050505020304" pitchFamily="18" charset="0"/>
              </a:rPr>
              <a:t> četvrtima koje su iskazale potrebu za nužnim smještajem osigurali smo 45 stambenih kontejnera dok ih je još 13 u dolasku;</a:t>
            </a:r>
          </a:p>
          <a:p>
            <a:pPr marL="285750" indent="-285750" algn="just">
              <a:buFont typeface="Wingdings" panose="05000000000000000000" pitchFamily="2" charset="2"/>
              <a:buChar char="ü"/>
            </a:pPr>
            <a:r>
              <a:rPr lang="hr-HR" sz="1400" dirty="0">
                <a:solidFill>
                  <a:srgbClr val="000000"/>
                </a:solidFill>
                <a:latin typeface="Century Schoolbook" panose="02040604050505020304" pitchFamily="18" charset="0"/>
              </a:rPr>
              <a:t>16 obitelji koje je najteže pogodio potres i koje su zadovoljile propisane kriterije dodijelili smo gradske stanove u </a:t>
            </a:r>
            <a:r>
              <a:rPr lang="hr-HR" sz="1400" dirty="0" err="1">
                <a:solidFill>
                  <a:srgbClr val="000000"/>
                </a:solidFill>
                <a:latin typeface="Century Schoolbook" panose="02040604050505020304" pitchFamily="18" charset="0"/>
              </a:rPr>
              <a:t>Podbrežju</a:t>
            </a:r>
            <a:r>
              <a:rPr lang="hr-HR" sz="1400" dirty="0">
                <a:solidFill>
                  <a:srgbClr val="000000"/>
                </a:solidFill>
                <a:latin typeface="Century Schoolbook" panose="02040604050505020304" pitchFamily="18" charset="0"/>
              </a:rPr>
              <a:t> i </a:t>
            </a:r>
            <a:r>
              <a:rPr lang="hr-HR" sz="1400" dirty="0" err="1">
                <a:solidFill>
                  <a:srgbClr val="000000"/>
                </a:solidFill>
                <a:latin typeface="Century Schoolbook" panose="02040604050505020304" pitchFamily="18" charset="0"/>
              </a:rPr>
              <a:t>Jelkovcu</a:t>
            </a:r>
            <a:r>
              <a:rPr lang="hr-HR" sz="1400" dirty="0">
                <a:solidFill>
                  <a:srgbClr val="000000"/>
                </a:solidFill>
                <a:latin typeface="Century Schoolbook" panose="02040604050505020304" pitchFamily="18" charset="0"/>
              </a:rPr>
              <a:t> te su smještaj u studenskom domu Cvjetno naselje ili kod prijatelja ili rodbine zamijenili novim stanovima koji će im biti na raspolaganju sve dok se ne obnove njihovi domovi;</a:t>
            </a:r>
          </a:p>
          <a:p>
            <a:pPr marL="285750" indent="-285750" algn="just">
              <a:buFont typeface="Wingdings" panose="05000000000000000000" pitchFamily="2" charset="2"/>
              <a:buChar char="ü"/>
            </a:pPr>
            <a:endParaRPr lang="hr-HR" sz="1400" dirty="0">
              <a:solidFill>
                <a:srgbClr val="000000"/>
              </a:solidFill>
              <a:latin typeface="Century Schoolbook" panose="02040604050505020304" pitchFamily="18" charset="0"/>
            </a:endParaRPr>
          </a:p>
          <a:p>
            <a:pPr marL="285750" indent="-285750" algn="just">
              <a:buFont typeface="Wingdings" panose="05000000000000000000" pitchFamily="2" charset="2"/>
              <a:buChar char="ü"/>
            </a:pPr>
            <a:endParaRPr lang="hr-HR" sz="1400" dirty="0">
              <a:solidFill>
                <a:srgbClr val="000000"/>
              </a:solidFill>
              <a:latin typeface="Century Schoolbook" panose="02040604050505020304" pitchFamily="18" charset="0"/>
            </a:endParaRPr>
          </a:p>
        </p:txBody>
      </p:sp>
      <p:sp>
        <p:nvSpPr>
          <p:cNvPr id="12" name="TextBox 11">
            <a:extLst>
              <a:ext uri="{FF2B5EF4-FFF2-40B4-BE49-F238E27FC236}">
                <a16:creationId xmlns:a16="http://schemas.microsoft.com/office/drawing/2014/main" id="{BD0346DD-960B-4C36-8DC5-74ACCF07AB8B}"/>
              </a:ext>
            </a:extLst>
          </p:cNvPr>
          <p:cNvSpPr txBox="1"/>
          <p:nvPr/>
        </p:nvSpPr>
        <p:spPr>
          <a:xfrm>
            <a:off x="-25637" y="4253640"/>
            <a:ext cx="9066067" cy="353943"/>
          </a:xfrm>
          <a:prstGeom prst="rect">
            <a:avLst/>
          </a:prstGeom>
          <a:noFill/>
        </p:spPr>
        <p:txBody>
          <a:bodyPr wrap="square" rtlCol="0">
            <a:spAutoFit/>
          </a:bodyPr>
          <a:lstStyle/>
          <a:p>
            <a:r>
              <a:rPr lang="hr-HR" sz="800" dirty="0"/>
              <a:t>Izvori fotografija: internetske stranice portala vecernji.hr, tportal.hr, dulist.hr, rtl.hr, narodni portal, jutarnji.hr, lidermedia.hr, stranice Hrvatskog crvenog križa, Zagrebačkog holdinga…</a:t>
            </a:r>
          </a:p>
          <a:p>
            <a:endParaRPr lang="hr-HR" sz="900" dirty="0"/>
          </a:p>
        </p:txBody>
      </p:sp>
      <p:pic>
        <p:nvPicPr>
          <p:cNvPr id="7" name="Picture 6">
            <a:extLst>
              <a:ext uri="{FF2B5EF4-FFF2-40B4-BE49-F238E27FC236}">
                <a16:creationId xmlns:a16="http://schemas.microsoft.com/office/drawing/2014/main" id="{6144CBC3-421E-46F1-AD62-A55B844D90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71" y="230717"/>
            <a:ext cx="2130938" cy="1421640"/>
          </a:xfrm>
          <a:prstGeom prst="rect">
            <a:avLst/>
          </a:prstGeom>
          <a:ln>
            <a:noFill/>
          </a:ln>
          <a:effectLst>
            <a:softEdge rad="112500"/>
          </a:effectLst>
        </p:spPr>
      </p:pic>
      <p:pic>
        <p:nvPicPr>
          <p:cNvPr id="10" name="Picture 9">
            <a:extLst>
              <a:ext uri="{FF2B5EF4-FFF2-40B4-BE49-F238E27FC236}">
                <a16:creationId xmlns:a16="http://schemas.microsoft.com/office/drawing/2014/main" id="{F030DA2F-F6F5-495E-8DDF-CD3FABEA29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647" y="1611864"/>
            <a:ext cx="2029609" cy="1351140"/>
          </a:xfrm>
          <a:prstGeom prst="rect">
            <a:avLst/>
          </a:prstGeom>
          <a:ln>
            <a:noFill/>
          </a:ln>
          <a:effectLst>
            <a:softEdge rad="112500"/>
          </a:effectLst>
        </p:spPr>
      </p:pic>
      <p:pic>
        <p:nvPicPr>
          <p:cNvPr id="14" name="Picture 13">
            <a:extLst>
              <a:ext uri="{FF2B5EF4-FFF2-40B4-BE49-F238E27FC236}">
                <a16:creationId xmlns:a16="http://schemas.microsoft.com/office/drawing/2014/main" id="{B1F48DBA-D060-4C01-97D6-02F69374B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72" y="2917457"/>
            <a:ext cx="2115800" cy="1411541"/>
          </a:xfrm>
          <a:prstGeom prst="rect">
            <a:avLst/>
          </a:prstGeom>
          <a:ln>
            <a:noFill/>
          </a:ln>
          <a:effectLst>
            <a:softEdge rad="112500"/>
          </a:effectLst>
        </p:spPr>
      </p:pic>
    </p:spTree>
    <p:extLst>
      <p:ext uri="{BB962C8B-B14F-4D97-AF65-F5344CB8AC3E}">
        <p14:creationId xmlns:p14="http://schemas.microsoft.com/office/powerpoint/2010/main" val="36081314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52000">
              <a:schemeClr val="accent1">
                <a:lumMod val="75000"/>
              </a:schemeClr>
            </a:gs>
            <a:gs pos="100000">
              <a:schemeClr val="accent1">
                <a:tint val="15000"/>
                <a:satMod val="350000"/>
              </a:schemeClr>
            </a:gs>
          </a:gsLst>
          <a:lin ang="16200000" scaled="1"/>
        </a:gradFill>
        <a:effectLst/>
      </p:bgPr>
    </p:bg>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r>
              <a:rPr lang="hr-HR">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rPr>
              <a:t>HVALA NA PAŽNJI</a:t>
            </a:r>
            <a:endParaRPr lang="hr-H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3" name="Rectangle 2"/>
          <p:cNvSpPr/>
          <p:nvPr/>
        </p:nvSpPr>
        <p:spPr>
          <a:xfrm rot="414630">
            <a:off x="2337453" y="2287579"/>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17" name="Rectangle 16">
            <a:extLst>
              <a:ext uri="{FF2B5EF4-FFF2-40B4-BE49-F238E27FC236}">
                <a16:creationId xmlns:a16="http://schemas.microsoft.com/office/drawing/2014/main" id="{ABB3907B-6776-4AA6-953A-E272F47796EC}"/>
              </a:ext>
            </a:extLst>
          </p:cNvPr>
          <p:cNvSpPr/>
          <p:nvPr/>
        </p:nvSpPr>
        <p:spPr>
          <a:xfrm>
            <a:off x="4572000" y="196210"/>
            <a:ext cx="4248472" cy="646331"/>
          </a:xfrm>
          <a:prstGeom prst="rect">
            <a:avLst/>
          </a:prstGeom>
        </p:spPr>
        <p:txBody>
          <a:bodyPr wrap="square">
            <a:spAutoFit/>
          </a:bodyPr>
          <a:lstStyle/>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
        <p:nvSpPr>
          <p:cNvPr id="22" name="Rectangle 21">
            <a:extLst>
              <a:ext uri="{FF2B5EF4-FFF2-40B4-BE49-F238E27FC236}">
                <a16:creationId xmlns:a16="http://schemas.microsoft.com/office/drawing/2014/main" id="{5A19D532-89D4-4BC4-A667-CD79AFB05623}"/>
              </a:ext>
            </a:extLst>
          </p:cNvPr>
          <p:cNvSpPr/>
          <p:nvPr/>
        </p:nvSpPr>
        <p:spPr>
          <a:xfrm>
            <a:off x="4499992" y="411510"/>
            <a:ext cx="4392488" cy="646331"/>
          </a:xfrm>
          <a:prstGeom prst="rect">
            <a:avLst/>
          </a:prstGeom>
        </p:spPr>
        <p:txBody>
          <a:bodyPr wrap="square">
            <a:spAutoFit/>
          </a:bodyPr>
          <a:lstStyle/>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
        <p:nvSpPr>
          <p:cNvPr id="6" name="Rectangle 5"/>
          <p:cNvSpPr/>
          <p:nvPr/>
        </p:nvSpPr>
        <p:spPr>
          <a:xfrm>
            <a:off x="1115616" y="2063919"/>
            <a:ext cx="5742384" cy="830997"/>
          </a:xfrm>
          <a:prstGeom prst="rect">
            <a:avLst/>
          </a:prstGeom>
        </p:spPr>
        <p:txBody>
          <a:bodyPr wrap="square">
            <a:spAutoFit/>
          </a:bodyPr>
          <a:lstStyle/>
          <a:p>
            <a:endParaRPr lang="hr-HR" sz="2400" dirty="0">
              <a:solidFill>
                <a:schemeClr val="bg1"/>
              </a:solidFill>
              <a:effectLst>
                <a:outerShdw blurRad="38100" dist="38100" dir="2700000" algn="tl">
                  <a:srgbClr val="000000">
                    <a:alpha val="43137"/>
                  </a:srgbClr>
                </a:outerShdw>
              </a:effectLst>
              <a:latin typeface="Century Schoolbook" pitchFamily="18" charset="0"/>
              <a:cs typeface="Times New Roman" pitchFamily="18" charset="0"/>
            </a:endParaRPr>
          </a:p>
          <a:p>
            <a:endParaRPr lang="hr-HR" sz="2400" dirty="0">
              <a:solidFill>
                <a:schemeClr val="bg1"/>
              </a:solidFill>
              <a:effectLst>
                <a:outerShdw blurRad="38100" dist="38100" dir="2700000" algn="tl">
                  <a:srgbClr val="000000">
                    <a:alpha val="43137"/>
                  </a:srgbClr>
                </a:outerShdw>
              </a:effectLst>
              <a:latin typeface="Century Schoolbook" pitchFamily="18" charset="0"/>
              <a:cs typeface="Times New Roman" pitchFamily="18" charset="0"/>
            </a:endParaRPr>
          </a:p>
        </p:txBody>
      </p:sp>
      <p:pic>
        <p:nvPicPr>
          <p:cNvPr id="9" name="Picture 8">
            <a:extLst>
              <a:ext uri="{FF2B5EF4-FFF2-40B4-BE49-F238E27FC236}">
                <a16:creationId xmlns:a16="http://schemas.microsoft.com/office/drawing/2014/main" id="{12EC140C-D7B9-4767-B026-1C1C25BE99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9" y="-39774"/>
            <a:ext cx="4680520" cy="4451403"/>
          </a:xfrm>
          <a:prstGeom prst="rect">
            <a:avLst/>
          </a:prstGeom>
          <a:ln>
            <a:noFill/>
          </a:ln>
          <a:effectLst>
            <a:softEdge rad="112500"/>
          </a:effectLst>
        </p:spPr>
      </p:pic>
      <p:sp>
        <p:nvSpPr>
          <p:cNvPr id="12" name="Rectangle 11">
            <a:extLst>
              <a:ext uri="{FF2B5EF4-FFF2-40B4-BE49-F238E27FC236}">
                <a16:creationId xmlns:a16="http://schemas.microsoft.com/office/drawing/2014/main" id="{DABD8600-96F1-4260-9898-FE83CEFAFD77}"/>
              </a:ext>
            </a:extLst>
          </p:cNvPr>
          <p:cNvSpPr/>
          <p:nvPr/>
        </p:nvSpPr>
        <p:spPr>
          <a:xfrm>
            <a:off x="4950755" y="1049684"/>
            <a:ext cx="3960440" cy="523220"/>
          </a:xfrm>
          <a:prstGeom prst="rect">
            <a:avLst/>
          </a:prstGeom>
        </p:spPr>
        <p:txBody>
          <a:bodyPr wrap="square">
            <a:spAutoFit/>
          </a:bodyPr>
          <a:lstStyle/>
          <a:p>
            <a:r>
              <a:rPr lang="hr-HR" sz="2800" dirty="0">
                <a:solidFill>
                  <a:schemeClr val="bg1"/>
                </a:solidFill>
                <a:effectLst>
                  <a:outerShdw blurRad="38100" dist="38100" dir="2700000" algn="tl">
                    <a:srgbClr val="000000">
                      <a:alpha val="43137"/>
                    </a:srgbClr>
                  </a:outerShdw>
                </a:effectLst>
                <a:latin typeface="Century Schoolbook" pitchFamily="18" charset="0"/>
                <a:cs typeface="Times New Roman" pitchFamily="18" charset="0"/>
              </a:rPr>
              <a:t>HVALA NA PAŽNJI</a:t>
            </a:r>
          </a:p>
        </p:txBody>
      </p:sp>
      <p:cxnSp>
        <p:nvCxnSpPr>
          <p:cNvPr id="23" name="Straight Connector 22">
            <a:extLst>
              <a:ext uri="{FF2B5EF4-FFF2-40B4-BE49-F238E27FC236}">
                <a16:creationId xmlns:a16="http://schemas.microsoft.com/office/drawing/2014/main" id="{04E4E676-4201-45D0-A17A-D1F393A78603}"/>
              </a:ext>
            </a:extLst>
          </p:cNvPr>
          <p:cNvCxnSpPr>
            <a:cxnSpLocks/>
          </p:cNvCxnSpPr>
          <p:nvPr/>
        </p:nvCxnSpPr>
        <p:spPr>
          <a:xfrm>
            <a:off x="5042856" y="1779662"/>
            <a:ext cx="363028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24" name="Rectangle 23">
            <a:extLst>
              <a:ext uri="{FF2B5EF4-FFF2-40B4-BE49-F238E27FC236}">
                <a16:creationId xmlns:a16="http://schemas.microsoft.com/office/drawing/2014/main" id="{24DE58B5-9187-44E4-BD9C-51978A0920E4}"/>
              </a:ext>
            </a:extLst>
          </p:cNvPr>
          <p:cNvSpPr/>
          <p:nvPr/>
        </p:nvSpPr>
        <p:spPr>
          <a:xfrm>
            <a:off x="4950755" y="2017684"/>
            <a:ext cx="4128321" cy="1292662"/>
          </a:xfrm>
          <a:prstGeom prst="rect">
            <a:avLst/>
          </a:prstGeom>
        </p:spPr>
        <p:txBody>
          <a:bodyPr wrap="square">
            <a:spAutoFit/>
          </a:bodyPr>
          <a:lstStyle/>
          <a:p>
            <a:r>
              <a:rPr lang="hr-HR" sz="2400" dirty="0">
                <a:solidFill>
                  <a:schemeClr val="bg1"/>
                </a:solidFill>
                <a:effectLst>
                  <a:outerShdw blurRad="38100" dist="38100" dir="2700000" algn="tl">
                    <a:srgbClr val="000000">
                      <a:alpha val="43137"/>
                    </a:srgbClr>
                  </a:outerShdw>
                </a:effectLst>
                <a:latin typeface="Century Schoolbook" pitchFamily="18" charset="0"/>
                <a:cs typeface="Times New Roman" pitchFamily="18" charset="0"/>
              </a:rPr>
              <a:t>Mirka Jozić, </a:t>
            </a:r>
            <a:r>
              <a:rPr lang="hr-HR" sz="2400" dirty="0" err="1">
                <a:solidFill>
                  <a:schemeClr val="bg1"/>
                </a:solidFill>
                <a:effectLst>
                  <a:outerShdw blurRad="38100" dist="38100" dir="2700000" algn="tl">
                    <a:srgbClr val="000000">
                      <a:alpha val="43137"/>
                    </a:srgbClr>
                  </a:outerShdw>
                </a:effectLst>
                <a:latin typeface="Century Schoolbook" pitchFamily="18" charset="0"/>
                <a:cs typeface="Times New Roman" pitchFamily="18" charset="0"/>
              </a:rPr>
              <a:t>mag.oec</a:t>
            </a:r>
            <a:r>
              <a:rPr lang="hr-HR" sz="2400" dirty="0">
                <a:solidFill>
                  <a:schemeClr val="bg1"/>
                </a:solidFill>
                <a:effectLst>
                  <a:outerShdw blurRad="38100" dist="38100" dir="2700000" algn="tl">
                    <a:srgbClr val="000000">
                      <a:alpha val="43137"/>
                    </a:srgbClr>
                  </a:outerShdw>
                </a:effectLst>
                <a:latin typeface="Century Schoolbook" pitchFamily="18" charset="0"/>
                <a:cs typeface="Times New Roman" pitchFamily="18" charset="0"/>
              </a:rPr>
              <a:t>.</a:t>
            </a:r>
          </a:p>
          <a:p>
            <a:r>
              <a:rPr lang="hr-HR" dirty="0">
                <a:solidFill>
                  <a:schemeClr val="bg1"/>
                </a:solidFill>
                <a:effectLst>
                  <a:outerShdw blurRad="38100" dist="38100" dir="2700000" algn="tl">
                    <a:srgbClr val="000000">
                      <a:alpha val="43137"/>
                    </a:srgbClr>
                  </a:outerShdw>
                </a:effectLst>
                <a:latin typeface="Century Schoolbook" pitchFamily="18" charset="0"/>
                <a:cs typeface="Times New Roman" pitchFamily="18" charset="0"/>
              </a:rPr>
              <a:t>Pročelnica Gradskog ureda za gospodarstvo, energetiku i zaštitu okoliša</a:t>
            </a:r>
          </a:p>
        </p:txBody>
      </p:sp>
    </p:spTree>
    <p:extLst>
      <p:ext uri="{BB962C8B-B14F-4D97-AF65-F5344CB8AC3E}">
        <p14:creationId xmlns:p14="http://schemas.microsoft.com/office/powerpoint/2010/main" val="38891826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 y="0"/>
            <a:ext cx="9143999" cy="4508192"/>
          </a:xfrm>
          <a:prstGeom prst="rect">
            <a:avLst/>
          </a:prstGeom>
          <a:blipFill dpi="0" rotWithShape="0">
            <a:blip r:embed="rId5"/>
            <a:srcRect/>
            <a:stretch>
              <a:fillRect/>
            </a:stretch>
          </a:blipFill>
          <a:ln>
            <a:noFill/>
          </a:ln>
        </p:spPr>
      </p:pic>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17" name="Rectangle 16">
            <a:extLst>
              <a:ext uri="{FF2B5EF4-FFF2-40B4-BE49-F238E27FC236}">
                <a16:creationId xmlns:a16="http://schemas.microsoft.com/office/drawing/2014/main" id="{ABB3907B-6776-4AA6-953A-E272F47796EC}"/>
              </a:ext>
            </a:extLst>
          </p:cNvPr>
          <p:cNvSpPr/>
          <p:nvPr/>
        </p:nvSpPr>
        <p:spPr>
          <a:xfrm>
            <a:off x="4572000" y="196210"/>
            <a:ext cx="4248472" cy="646331"/>
          </a:xfrm>
          <a:prstGeom prst="rect">
            <a:avLst/>
          </a:prstGeom>
        </p:spPr>
        <p:txBody>
          <a:bodyPr wrap="square">
            <a:spAutoFit/>
          </a:bodyPr>
          <a:lstStyle/>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
        <p:nvSpPr>
          <p:cNvPr id="22" name="Rectangle 21">
            <a:extLst>
              <a:ext uri="{FF2B5EF4-FFF2-40B4-BE49-F238E27FC236}">
                <a16:creationId xmlns:a16="http://schemas.microsoft.com/office/drawing/2014/main" id="{5A19D532-89D4-4BC4-A667-CD79AFB05623}"/>
              </a:ext>
            </a:extLst>
          </p:cNvPr>
          <p:cNvSpPr/>
          <p:nvPr/>
        </p:nvSpPr>
        <p:spPr>
          <a:xfrm>
            <a:off x="4499992" y="411510"/>
            <a:ext cx="4392488" cy="646331"/>
          </a:xfrm>
          <a:prstGeom prst="rect">
            <a:avLst/>
          </a:prstGeom>
        </p:spPr>
        <p:txBody>
          <a:bodyPr wrap="square">
            <a:spAutoFit/>
          </a:bodyPr>
          <a:lstStyle/>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a:p>
            <a:endParaRPr lang="hr-HR" b="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pic>
        <p:nvPicPr>
          <p:cNvPr id="5" name="Picture 4">
            <a:extLst>
              <a:ext uri="{FF2B5EF4-FFF2-40B4-BE49-F238E27FC236}">
                <a16:creationId xmlns:a16="http://schemas.microsoft.com/office/drawing/2014/main" id="{7CB127FE-4015-4748-B3FC-8E4B10AB51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3999" cy="4411629"/>
          </a:xfrm>
          <a:prstGeom prst="rect">
            <a:avLst/>
          </a:prstGeom>
        </p:spPr>
      </p:pic>
      <p:sp>
        <p:nvSpPr>
          <p:cNvPr id="14" name="Rectangle 13">
            <a:extLst>
              <a:ext uri="{FF2B5EF4-FFF2-40B4-BE49-F238E27FC236}">
                <a16:creationId xmlns:a16="http://schemas.microsoft.com/office/drawing/2014/main" id="{F7695A51-01AB-4EC5-8073-0412025435B5}"/>
              </a:ext>
            </a:extLst>
          </p:cNvPr>
          <p:cNvSpPr/>
          <p:nvPr/>
        </p:nvSpPr>
        <p:spPr>
          <a:xfrm>
            <a:off x="5273824" y="195088"/>
            <a:ext cx="3744416" cy="763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chemeClr val="bg1"/>
                </a:solidFill>
                <a:latin typeface="Century Schoolbook" panose="02040604050505020304" pitchFamily="18" charset="0"/>
              </a:rPr>
              <a:t>OŽUJAK 2020.</a:t>
            </a:r>
          </a:p>
        </p:txBody>
      </p:sp>
    </p:spTree>
    <p:extLst>
      <p:ext uri="{BB962C8B-B14F-4D97-AF65-F5344CB8AC3E}">
        <p14:creationId xmlns:p14="http://schemas.microsoft.com/office/powerpoint/2010/main" val="4484797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p:cNvSpPr txBox="1"/>
          <p:nvPr/>
        </p:nvSpPr>
        <p:spPr>
          <a:xfrm>
            <a:off x="179513" y="192724"/>
            <a:ext cx="5400600" cy="4031873"/>
          </a:xfrm>
          <a:prstGeom prst="rect">
            <a:avLst/>
          </a:prstGeom>
          <a:noFill/>
        </p:spPr>
        <p:txBody>
          <a:bodyPr wrap="square" rtlCol="0">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Ured za upravljanje u hitnim situacijama Grada Zagreba je, nakon prethodnih usmenih konzultacija s gradonačelnikom Grada Zagreba, a temeljem baze pripadnika postrojbi civilne zaštite Grada Zagreba, putem SMS-a 22. ožujka u 7:30 sati uputio mobilizacijske pozive pripadnicima postrojbi civilne zaštite opće namjene Grada Zagreba u svih 17 gradskih četvrti (budući da razmjeri potresa još nisu bili poznati) s uputom javljanja na njihova zborna mjesta, sukladno odredbama Plana djelovanja civilne zaštite Grada Zagreba.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Mobilizacijskim pozivima odazvalo se 599 pripadnika te je tim pozivima aktiviran Plan djelovanja civilne zaštite Grada Zagreba</a:t>
            </a:r>
            <a:r>
              <a:rPr lang="hr-HR" dirty="0"/>
              <a:t>.</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p:txBody>
      </p:sp>
      <p:pic>
        <p:nvPicPr>
          <p:cNvPr id="4098" name="Picture 2" descr="C:\Users\Korisnik\Desktop\slike potres\cr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27534"/>
            <a:ext cx="3338656" cy="1836990"/>
          </a:xfrm>
          <a:prstGeom prst="rect">
            <a:avLst/>
          </a:prstGeom>
          <a:ln>
            <a:noFill/>
          </a:ln>
          <a:effectLst>
            <a:softEdge rad="112500"/>
          </a:effectLst>
          <a:extLst/>
        </p:spPr>
      </p:pic>
      <p:pic>
        <p:nvPicPr>
          <p:cNvPr id="6" name="Picture 5">
            <a:extLst>
              <a:ext uri="{FF2B5EF4-FFF2-40B4-BE49-F238E27FC236}">
                <a16:creationId xmlns:a16="http://schemas.microsoft.com/office/drawing/2014/main" id="{9DDB89D8-80BB-4D30-B16C-8BBBB6B8A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3456" y="2039301"/>
            <a:ext cx="1571031" cy="2356547"/>
          </a:xfrm>
          <a:prstGeom prst="rect">
            <a:avLst/>
          </a:prstGeom>
          <a:ln>
            <a:noFill/>
          </a:ln>
          <a:effectLst>
            <a:softEdge rad="112500"/>
          </a:effectLst>
        </p:spPr>
      </p:pic>
      <p:pic>
        <p:nvPicPr>
          <p:cNvPr id="8" name="Picture 7">
            <a:extLst>
              <a:ext uri="{FF2B5EF4-FFF2-40B4-BE49-F238E27FC236}">
                <a16:creationId xmlns:a16="http://schemas.microsoft.com/office/drawing/2014/main" id="{D60C3D63-BB48-4C7B-A76B-EF79EE5925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8791" y="2072804"/>
            <a:ext cx="1578553" cy="2367829"/>
          </a:xfrm>
          <a:prstGeom prst="rect">
            <a:avLst/>
          </a:prstGeom>
          <a:ln>
            <a:noFill/>
          </a:ln>
          <a:effectLst>
            <a:softEdge rad="112500"/>
          </a:effectLst>
        </p:spPr>
      </p:pic>
    </p:spTree>
    <p:extLst>
      <p:ext uri="{BB962C8B-B14F-4D97-AF65-F5344CB8AC3E}">
        <p14:creationId xmlns:p14="http://schemas.microsoft.com/office/powerpoint/2010/main" val="13324289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5" name="Rectangle 4"/>
          <p:cNvSpPr/>
          <p:nvPr/>
        </p:nvSpPr>
        <p:spPr>
          <a:xfrm>
            <a:off x="3319708" y="105506"/>
            <a:ext cx="5400600" cy="4616648"/>
          </a:xfrm>
          <a:prstGeom prst="rect">
            <a:avLst/>
          </a:prstGeom>
        </p:spPr>
        <p:txBody>
          <a:bodyPr wrap="square">
            <a:spAutoFit/>
          </a:bodyPr>
          <a:lstStyle/>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Na adresi Ulica kneza Branimira 71b odmah je uspostavljen pozivni centar u koji su se zaprimali pozivi građana (pozivni centar je na dan potresa, ali i narednih tjedana bio u funkciji 24 sata).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U prvim satima zaprimljeno je puno poziva građana kojima je trebala pomoć prilikom napuštanja razrušenih domova, većinom nepokretnih osoba ili osoba na koje su pali dijelovi namještaja ili drugi objekti.</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Vatrogasne i komunalne službe odmah su priskočile u pomoć građanima koji iz sigurnosnih razloga nisu mogli ostati u svojim domovima te su ih mini autobusima (koje je osigurao ZET) prevozili u siguran smještaj u Studentskom domu u Cvjetnom naselju.</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p:txBody>
      </p:sp>
      <p:pic>
        <p:nvPicPr>
          <p:cNvPr id="6" name="Picture 5">
            <a:extLst>
              <a:ext uri="{FF2B5EF4-FFF2-40B4-BE49-F238E27FC236}">
                <a16:creationId xmlns:a16="http://schemas.microsoft.com/office/drawing/2014/main" id="{56D7E1FB-4B40-446A-A64F-262BD586C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7" y="205162"/>
            <a:ext cx="3377642" cy="2261437"/>
          </a:xfrm>
          <a:prstGeom prst="rect">
            <a:avLst/>
          </a:prstGeom>
          <a:ln>
            <a:noFill/>
          </a:ln>
          <a:effectLst>
            <a:softEdge rad="112500"/>
          </a:effectLst>
        </p:spPr>
      </p:pic>
      <p:pic>
        <p:nvPicPr>
          <p:cNvPr id="8" name="Picture 7">
            <a:extLst>
              <a:ext uri="{FF2B5EF4-FFF2-40B4-BE49-F238E27FC236}">
                <a16:creationId xmlns:a16="http://schemas.microsoft.com/office/drawing/2014/main" id="{0C8E6177-5318-49F5-AF78-DC82D4AD9C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510192"/>
            <a:ext cx="2572488" cy="1929367"/>
          </a:xfrm>
          <a:prstGeom prst="rect">
            <a:avLst/>
          </a:prstGeom>
          <a:ln>
            <a:noFill/>
          </a:ln>
          <a:effectLst>
            <a:softEdge rad="112500"/>
          </a:effectLst>
        </p:spPr>
      </p:pic>
    </p:spTree>
    <p:extLst>
      <p:ext uri="{BB962C8B-B14F-4D97-AF65-F5344CB8AC3E}">
        <p14:creationId xmlns:p14="http://schemas.microsoft.com/office/powerpoint/2010/main" val="34939667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5" name="Rectangle 4"/>
          <p:cNvSpPr/>
          <p:nvPr/>
        </p:nvSpPr>
        <p:spPr>
          <a:xfrm>
            <a:off x="3319708" y="105506"/>
            <a:ext cx="5400600" cy="3754874"/>
          </a:xfrm>
          <a:prstGeom prst="rect">
            <a:avLst/>
          </a:prstGeom>
        </p:spPr>
        <p:txBody>
          <a:bodyPr wrap="square">
            <a:spAutoFit/>
          </a:bodyPr>
          <a:lstStyle/>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Nakon prvih dojava s terena o razini oštećenja čvrstih objekata na području grada Zagreba (posebice uži centar grada), aktivirane su pravne osobe zadužene za raščišćavanje određenih koridora na području grada Zagreba, a sukladno potpisanim sporazumima o suradnji u slučaju neposredne prijetnje, katastrofe i velike nesreće na području grada Zagreba.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Građevinski inženjeri odmah su krenuli u obilazak oštećenih objekata na osnovu prijava građana i preliminarno ih pregledali te su prema prikupljenim podacima davali preporuke građanima o uporabljivosti objekata i potrebnim intervencijama na objektima.</a:t>
            </a:r>
          </a:p>
          <a:p>
            <a:endParaRPr lang="hr-HR" sz="1400" dirty="0">
              <a:solidFill>
                <a:srgbClr val="000000"/>
              </a:solidFill>
              <a:latin typeface="Century Schoolbook" panose="02040604050505020304" pitchFamily="18" charset="0"/>
            </a:endParaRPr>
          </a:p>
        </p:txBody>
      </p:sp>
      <p:pic>
        <p:nvPicPr>
          <p:cNvPr id="5122" name="Picture 2" descr="C:\Users\Korisnik\Desktop\slike potres\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95027"/>
            <a:ext cx="3028950" cy="151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C:\Users\Korisnik\Desktop\slike potres\Potres-u-Zagreb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207" y="2283718"/>
            <a:ext cx="3200804" cy="17935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5445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7246" y="1495817"/>
            <a:ext cx="4900898"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hr-H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Schoolbook" pitchFamily="18" charset="0"/>
              <a:cs typeface="Times New Roman" pitchFamily="18" charset="0"/>
            </a:endParaRPr>
          </a:p>
        </p:txBody>
      </p:sp>
      <p:sp>
        <p:nvSpPr>
          <p:cNvPr id="2" name="Rectangle 1"/>
          <p:cNvSpPr/>
          <p:nvPr/>
        </p:nvSpPr>
        <p:spPr>
          <a:xfrm>
            <a:off x="2286000" y="2329376"/>
            <a:ext cx="4572000" cy="369332"/>
          </a:xfrm>
          <a:prstGeom prst="rect">
            <a:avLst/>
          </a:prstGeom>
        </p:spPr>
        <p:txBody>
          <a:bodyPr>
            <a:spAutoFit/>
          </a:bodyPr>
          <a:lstStyle/>
          <a:p>
            <a:endParaRPr lang="hr-HR" dirty="0">
              <a:solidFill>
                <a:schemeClr val="bg1"/>
              </a:solidFill>
            </a:endParaRPr>
          </a:p>
        </p:txBody>
      </p:sp>
      <p:sp>
        <p:nvSpPr>
          <p:cNvPr id="3" name="Rectangle 2"/>
          <p:cNvSpPr/>
          <p:nvPr/>
        </p:nvSpPr>
        <p:spPr>
          <a:xfrm rot="414630">
            <a:off x="2286000" y="2283210"/>
            <a:ext cx="4572000" cy="369332"/>
          </a:xfrm>
          <a:prstGeom prst="rect">
            <a:avLst/>
          </a:prstGeom>
        </p:spPr>
        <p:txBody>
          <a:bodyPr>
            <a:spAutoFit/>
          </a:bodyPr>
          <a:lstStyle/>
          <a:p>
            <a:endParaRPr lang="hr-HR" sz="900" dirty="0">
              <a:solidFill>
                <a:schemeClr val="bg1"/>
              </a:solidFill>
            </a:endParaRPr>
          </a:p>
          <a:p>
            <a:endParaRPr lang="hr-HR" sz="900" dirty="0">
              <a:solidFill>
                <a:schemeClr val="bg1"/>
              </a:solidFill>
            </a:endParaRPr>
          </a:p>
        </p:txBody>
      </p:sp>
      <p:sp>
        <p:nvSpPr>
          <p:cNvPr id="20" name="Rectangle 19">
            <a:extLst>
              <a:ext uri="{FF2B5EF4-FFF2-40B4-BE49-F238E27FC236}">
                <a16:creationId xmlns:a16="http://schemas.microsoft.com/office/drawing/2014/main" id="{BD7F2D7D-1F4B-43DA-BE7B-9DAFC8B3BA54}"/>
              </a:ext>
            </a:extLst>
          </p:cNvPr>
          <p:cNvSpPr/>
          <p:nvPr/>
        </p:nvSpPr>
        <p:spPr>
          <a:xfrm>
            <a:off x="0" y="4411629"/>
            <a:ext cx="9144000" cy="716802"/>
          </a:xfrm>
          <a:prstGeom prst="rect">
            <a:avLst/>
          </a:prstGeom>
          <a:gradFill>
            <a:gsLst>
              <a:gs pos="35000">
                <a:schemeClr val="accent1">
                  <a:lumMod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hr-HR" dirty="0">
                <a:solidFill>
                  <a:schemeClr val="tx2">
                    <a:lumMod val="75000"/>
                  </a:schemeClr>
                </a:solidFill>
                <a:effectLst>
                  <a:outerShdw blurRad="38100" dist="38100" dir="2700000" algn="tl">
                    <a:srgbClr val="000000">
                      <a:alpha val="43137"/>
                    </a:srgbClr>
                  </a:outerShdw>
                </a:effectLst>
                <a:latin typeface="Century Schoolbook" panose="02040604050505020304" pitchFamily="18" charset="0"/>
              </a:rPr>
              <a:t>                     </a:t>
            </a:r>
            <a:r>
              <a:rPr lang="hr-HR" sz="1200" dirty="0">
                <a:solidFill>
                  <a:schemeClr val="bg1">
                    <a:lumMod val="85000"/>
                  </a:schemeClr>
                </a:solidFill>
                <a:effectLst>
                  <a:outerShdw blurRad="38100" dist="38100" dir="2700000" algn="tl">
                    <a:srgbClr val="000000">
                      <a:alpha val="43137"/>
                    </a:srgbClr>
                  </a:outerShdw>
                </a:effectLst>
                <a:latin typeface="Century Schoolbook" panose="02040604050505020304" pitchFamily="18" charset="0"/>
              </a:rPr>
              <a:t>GRAD ZAGREB</a:t>
            </a:r>
          </a:p>
        </p:txBody>
      </p:sp>
      <p:pic>
        <p:nvPicPr>
          <p:cNvPr id="21" name="Picture 20">
            <a:extLst>
              <a:ext uri="{FF2B5EF4-FFF2-40B4-BE49-F238E27FC236}">
                <a16:creationId xmlns:a16="http://schemas.microsoft.com/office/drawing/2014/main" id="{85EFE3CC-2A7C-4DB0-883D-9E2261040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159054"/>
            <a:ext cx="1440160" cy="1099922"/>
          </a:xfrm>
          <a:prstGeom prst="rect">
            <a:avLst/>
          </a:prstGeom>
        </p:spPr>
      </p:pic>
      <p:sp>
        <p:nvSpPr>
          <p:cNvPr id="4" name="TextBox 3">
            <a:extLst>
              <a:ext uri="{FF2B5EF4-FFF2-40B4-BE49-F238E27FC236}">
                <a16:creationId xmlns:a16="http://schemas.microsoft.com/office/drawing/2014/main" id="{1D4C4269-34E8-493F-99E6-56C4EEA7DD52}"/>
              </a:ext>
            </a:extLst>
          </p:cNvPr>
          <p:cNvSpPr txBox="1"/>
          <p:nvPr/>
        </p:nvSpPr>
        <p:spPr>
          <a:xfrm>
            <a:off x="467544" y="267494"/>
            <a:ext cx="5472608" cy="3970318"/>
          </a:xfrm>
          <a:prstGeom prst="rect">
            <a:avLst/>
          </a:prstGeom>
          <a:noFill/>
        </p:spPr>
        <p:txBody>
          <a:bodyPr wrap="square" rtlCol="0">
            <a:spAutoFit/>
          </a:bodyPr>
          <a:lstStyle/>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Upravitelji </a:t>
            </a:r>
            <a:r>
              <a:rPr lang="hr-HR" sz="1400" dirty="0" err="1">
                <a:solidFill>
                  <a:srgbClr val="000000"/>
                </a:solidFill>
                <a:latin typeface="Century Schoolbook" panose="02040604050505020304" pitchFamily="18" charset="0"/>
              </a:rPr>
              <a:t>višestambenih</a:t>
            </a:r>
            <a:r>
              <a:rPr lang="hr-HR" sz="1400" dirty="0">
                <a:solidFill>
                  <a:srgbClr val="000000"/>
                </a:solidFill>
                <a:latin typeface="Century Schoolbook" panose="02040604050505020304" pitchFamily="18" charset="0"/>
              </a:rPr>
              <a:t> zgrada na području grada Zagreba započeli su s provođenjem aktivnosti sanacije oštećenih objekata od potresa s ekipama na terenu (skidanje oštećenih dimnjaka, zidova i popravci krovova i sanacije šteta od potresa).</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Za sve građane grada Zagreba, prvenstveno za stanovnike centra grada i vlasnike obiteljskih kuća stradalih u potresu, a koje su nakon preliminarnih pregleda statičara označene crvenom ili žutom oznakom (neuporabljivo i privremeno neuporabljivo) osiguran je siguran smještaj u Studentskom domu u Cvjetnom naselju. Prijave su se zaprimale putem besplatnih telefona 0800 8805 i 0800 8802.</a:t>
            </a:r>
          </a:p>
          <a:p>
            <a:pPr marL="285750" indent="-285750">
              <a:buFont typeface="Wingdings" panose="05000000000000000000" pitchFamily="2" charset="2"/>
              <a:buChar char="Ø"/>
            </a:pPr>
            <a:endParaRPr lang="hr-HR" sz="1400" dirty="0">
              <a:solidFill>
                <a:srgbClr val="000000"/>
              </a:solidFill>
              <a:latin typeface="Century Schoolbook" panose="02040604050505020304" pitchFamily="18" charset="0"/>
            </a:endParaRPr>
          </a:p>
          <a:p>
            <a:pPr marL="285750" indent="-285750">
              <a:buFont typeface="Wingdings" panose="05000000000000000000" pitchFamily="2" charset="2"/>
              <a:buChar char="Ø"/>
            </a:pPr>
            <a:r>
              <a:rPr lang="hr-HR" sz="1400" dirty="0">
                <a:solidFill>
                  <a:srgbClr val="000000"/>
                </a:solidFill>
                <a:latin typeface="Century Schoolbook" panose="02040604050505020304" pitchFamily="18" charset="0"/>
              </a:rPr>
              <a:t>Zaposlenici i volonteri Crvenog križa Zagreb svakodnevno su se brinuli za podjelu obroka, higijenskih paketa te drugih nužnih i potrebnih stvari. Također, korisnicima je osigurana i svakodnevna psihosocijalna pomoć i podrška. </a:t>
            </a:r>
          </a:p>
        </p:txBody>
      </p:sp>
      <p:pic>
        <p:nvPicPr>
          <p:cNvPr id="6" name="Picture 5">
            <a:extLst>
              <a:ext uri="{FF2B5EF4-FFF2-40B4-BE49-F238E27FC236}">
                <a16:creationId xmlns:a16="http://schemas.microsoft.com/office/drawing/2014/main" id="{30B984FD-8102-48FD-A98D-0AAFCFEAB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7576" y="16535"/>
            <a:ext cx="1714500" cy="2571750"/>
          </a:xfrm>
          <a:prstGeom prst="rect">
            <a:avLst/>
          </a:prstGeom>
          <a:ln>
            <a:noFill/>
          </a:ln>
          <a:effectLst>
            <a:softEdge rad="112500"/>
          </a:effectLst>
        </p:spPr>
      </p:pic>
      <p:pic>
        <p:nvPicPr>
          <p:cNvPr id="8" name="Picture 7">
            <a:extLst>
              <a:ext uri="{FF2B5EF4-FFF2-40B4-BE49-F238E27FC236}">
                <a16:creationId xmlns:a16="http://schemas.microsoft.com/office/drawing/2014/main" id="{6EA136BF-21B1-4D61-A6F1-3FD666E81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0176" y="277545"/>
            <a:ext cx="1547194" cy="2320791"/>
          </a:xfrm>
          <a:prstGeom prst="rect">
            <a:avLst/>
          </a:prstGeom>
          <a:ln>
            <a:noFill/>
          </a:ln>
          <a:effectLst>
            <a:softEdge rad="112500"/>
          </a:effectLst>
        </p:spPr>
      </p:pic>
      <p:pic>
        <p:nvPicPr>
          <p:cNvPr id="7" name="Picture 6">
            <a:extLst>
              <a:ext uri="{FF2B5EF4-FFF2-40B4-BE49-F238E27FC236}">
                <a16:creationId xmlns:a16="http://schemas.microsoft.com/office/drawing/2014/main" id="{D7455906-F51E-40E5-A72A-68A254172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435" y="2598337"/>
            <a:ext cx="2705499" cy="1803242"/>
          </a:xfrm>
          <a:prstGeom prst="rect">
            <a:avLst/>
          </a:prstGeom>
          <a:ln>
            <a:noFill/>
          </a:ln>
          <a:effectLst>
            <a:softEdge rad="112500"/>
          </a:effectLst>
        </p:spPr>
      </p:pic>
    </p:spTree>
    <p:extLst>
      <p:ext uri="{BB962C8B-B14F-4D97-AF65-F5344CB8AC3E}">
        <p14:creationId xmlns:p14="http://schemas.microsoft.com/office/powerpoint/2010/main" val="17360519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2">
          <a:schemeClr val="accent1"/>
        </a:fillRef>
        <a:effectRef idx="1">
          <a:schemeClr val="accent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3912</TotalTime>
  <Words>4026</Words>
  <Application>Microsoft Office PowerPoint</Application>
  <PresentationFormat>On-screen Show (16:9)</PresentationFormat>
  <Paragraphs>559</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Century Schoolbook</vt:lpstr>
      <vt:lpstr>Raleway ExtraLight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Grad Zagreb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Šimić</dc:creator>
  <cp:lastModifiedBy>Vlatka Šamarinec</cp:lastModifiedBy>
  <cp:revision>463</cp:revision>
  <cp:lastPrinted>2020-07-01T09:26:15Z</cp:lastPrinted>
  <dcterms:created xsi:type="dcterms:W3CDTF">2015-08-31T13:05:49Z</dcterms:created>
  <dcterms:modified xsi:type="dcterms:W3CDTF">2020-07-01T09:31:26Z</dcterms:modified>
</cp:coreProperties>
</file>